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  <p:sldMasterId id="2147483679" r:id="rId2"/>
  </p:sldMasterIdLst>
  <p:notesMasterIdLst>
    <p:notesMasterId r:id="rId30"/>
  </p:notesMasterIdLst>
  <p:sldIdLst>
    <p:sldId id="256" r:id="rId3"/>
    <p:sldId id="257" r:id="rId4"/>
    <p:sldId id="259" r:id="rId5"/>
    <p:sldId id="260" r:id="rId6"/>
    <p:sldId id="262" r:id="rId7"/>
    <p:sldId id="261" r:id="rId8"/>
    <p:sldId id="285" r:id="rId9"/>
    <p:sldId id="263" r:id="rId10"/>
    <p:sldId id="264" r:id="rId11"/>
    <p:sldId id="265" r:id="rId12"/>
    <p:sldId id="266" r:id="rId13"/>
    <p:sldId id="267" r:id="rId14"/>
    <p:sldId id="270" r:id="rId15"/>
    <p:sldId id="269" r:id="rId16"/>
    <p:sldId id="268" r:id="rId17"/>
    <p:sldId id="284" r:id="rId18"/>
    <p:sldId id="282" r:id="rId19"/>
    <p:sldId id="279" r:id="rId20"/>
    <p:sldId id="280" r:id="rId21"/>
    <p:sldId id="273" r:id="rId22"/>
    <p:sldId id="277" r:id="rId23"/>
    <p:sldId id="278" r:id="rId24"/>
    <p:sldId id="283" r:id="rId25"/>
    <p:sldId id="276" r:id="rId26"/>
    <p:sldId id="272" r:id="rId27"/>
    <p:sldId id="281" r:id="rId28"/>
    <p:sldId id="271" r:id="rId29"/>
  </p:sldIdLst>
  <p:sldSz cx="9144000" cy="6858000" type="screen4x3"/>
  <p:notesSz cx="6797675" cy="987266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bert Zenz" initials="RZ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AF04"/>
    <a:srgbClr val="EEF16B"/>
    <a:srgbClr val="C14053"/>
    <a:srgbClr val="EE813C"/>
    <a:srgbClr val="1B6274"/>
    <a:srgbClr val="BB8D5F"/>
    <a:srgbClr val="00727A"/>
    <a:srgbClr val="646295"/>
    <a:srgbClr val="5095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2088" autoAdjust="0"/>
    <p:restoredTop sz="94622" autoAdjust="0"/>
  </p:normalViewPr>
  <p:slideViewPr>
    <p:cSldViewPr>
      <p:cViewPr varScale="1">
        <p:scale>
          <a:sx n="107" d="100"/>
          <a:sy n="107" d="100"/>
        </p:scale>
        <p:origin x="-3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4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4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8713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690818"/>
            <a:ext cx="4984750" cy="4441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noProof="0" smtClean="0"/>
              <a:t>Klicken Sie, um die Formate des Vorlagentextes zu bearbeiten</a:t>
            </a:r>
          </a:p>
          <a:p>
            <a:pPr lvl="1"/>
            <a:r>
              <a:rPr lang="de-AT" noProof="0" smtClean="0"/>
              <a:t>Zweite Ebene</a:t>
            </a:r>
          </a:p>
          <a:p>
            <a:pPr lvl="2"/>
            <a:r>
              <a:rPr lang="de-AT" noProof="0" smtClean="0"/>
              <a:t>Dritte Ebene</a:t>
            </a:r>
          </a:p>
          <a:p>
            <a:pPr lvl="3"/>
            <a:r>
              <a:rPr lang="de-AT" noProof="0" smtClean="0"/>
              <a:t>Vierte Ebene</a:t>
            </a:r>
          </a:p>
          <a:p>
            <a:pPr lvl="4"/>
            <a:r>
              <a:rPr lang="de-AT" noProof="0" smtClean="0"/>
              <a:t>Fünfte Ebene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477"/>
            <a:ext cx="2946400" cy="494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78477"/>
            <a:ext cx="2946400" cy="494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533E91A-1C8E-4020-95C1-21801EDE2B14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144193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33E91A-1C8E-4020-95C1-21801EDE2B14}" type="slidenum">
              <a:rPr lang="de-AT" smtClean="0"/>
              <a:pPr>
                <a:defRPr/>
              </a:pPr>
              <a:t>10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65152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33E91A-1C8E-4020-95C1-21801EDE2B14}" type="slidenum">
              <a:rPr lang="de-AT" smtClean="0"/>
              <a:pPr>
                <a:defRPr/>
              </a:pPr>
              <a:t>15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5886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sVD Versicherungsbörs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5926138"/>
            <a:ext cx="12954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5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3550" y="1822450"/>
            <a:ext cx="81407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3550" y="3644900"/>
            <a:ext cx="8207375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462152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1443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452438"/>
            <a:ext cx="2057400" cy="549751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452438"/>
            <a:ext cx="6019800" cy="5497512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83401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el und Diagramm oder Organi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52438"/>
            <a:ext cx="8229600" cy="82867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SmartArt-Platzhalter 2"/>
          <p:cNvSpPr>
            <a:spLocks noGrp="1"/>
          </p:cNvSpPr>
          <p:nvPr>
            <p:ph type="dgm" idx="1"/>
          </p:nvPr>
        </p:nvSpPr>
        <p:spPr>
          <a:xfrm>
            <a:off x="457200" y="1822450"/>
            <a:ext cx="8229600" cy="4127500"/>
          </a:xfrm>
        </p:spPr>
        <p:txBody>
          <a:bodyPr/>
          <a:lstStyle/>
          <a:p>
            <a:pPr lvl="0"/>
            <a:r>
              <a:rPr lang="de-DE" noProof="0" smtClean="0"/>
              <a:t>Klicken Sie auf das Symbol, um die SmartArt-Grafik hinzuzufügen</a:t>
            </a:r>
            <a:endParaRPr lang="de-AT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6372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sVD Versicherungsbörs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5926138"/>
            <a:ext cx="12954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5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3550" y="1822450"/>
            <a:ext cx="81407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3550" y="3644900"/>
            <a:ext cx="8207375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3054474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Versicherungen für Ärzte</a:t>
            </a:r>
            <a:br>
              <a:rPr lang="de-DE">
                <a:solidFill>
                  <a:srgbClr val="000000"/>
                </a:solidFill>
              </a:rPr>
            </a:br>
            <a:r>
              <a:rPr lang="de-DE">
                <a:solidFill>
                  <a:srgbClr val="000000"/>
                </a:solidFill>
              </a:rPr>
              <a:t>16.03.2010 - Seite </a:t>
            </a:r>
            <a:fld id="{F61736B3-B511-4F43-8CF8-669A68CC9411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1242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Versicherungen für Ärzte</a:t>
            </a:r>
            <a:br>
              <a:rPr lang="de-DE">
                <a:solidFill>
                  <a:srgbClr val="000000"/>
                </a:solidFill>
              </a:rPr>
            </a:br>
            <a:r>
              <a:rPr lang="de-DE">
                <a:solidFill>
                  <a:srgbClr val="000000"/>
                </a:solidFill>
              </a:rPr>
              <a:t>16.03.2010 - Seite </a:t>
            </a:r>
            <a:fld id="{23A82386-0B72-46EE-ADFF-45FFEA5C8009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5171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822450"/>
            <a:ext cx="4038600" cy="412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2450"/>
            <a:ext cx="4038600" cy="412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Versicherungen für Ärzte</a:t>
            </a:r>
            <a:br>
              <a:rPr lang="de-DE">
                <a:solidFill>
                  <a:srgbClr val="000000"/>
                </a:solidFill>
              </a:rPr>
            </a:br>
            <a:r>
              <a:rPr lang="de-DE">
                <a:solidFill>
                  <a:srgbClr val="000000"/>
                </a:solidFill>
              </a:rPr>
              <a:t>16.03.2010 - Seite </a:t>
            </a:r>
            <a:fld id="{94D8E320-BDF4-4B57-9FDD-60D218F3BBA3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0673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Versicherungen für Ärzte</a:t>
            </a:r>
            <a:br>
              <a:rPr lang="de-DE">
                <a:solidFill>
                  <a:srgbClr val="000000"/>
                </a:solidFill>
              </a:rPr>
            </a:br>
            <a:r>
              <a:rPr lang="de-DE">
                <a:solidFill>
                  <a:srgbClr val="000000"/>
                </a:solidFill>
              </a:rPr>
              <a:t>16.03.2010 - Seite </a:t>
            </a:r>
            <a:fld id="{68E0DF18-A540-4922-8F34-91174FDC668E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8901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Versicherungen für Ärzte</a:t>
            </a:r>
            <a:br>
              <a:rPr lang="de-DE">
                <a:solidFill>
                  <a:srgbClr val="000000"/>
                </a:solidFill>
              </a:rPr>
            </a:br>
            <a:r>
              <a:rPr lang="de-DE">
                <a:solidFill>
                  <a:srgbClr val="000000"/>
                </a:solidFill>
              </a:rPr>
              <a:t>16.03.2010 - Seite </a:t>
            </a:r>
            <a:fld id="{00355B99-3E57-4974-A612-A86054B74798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9796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Versicherungen für Ärzte</a:t>
            </a:r>
            <a:br>
              <a:rPr lang="de-DE">
                <a:solidFill>
                  <a:srgbClr val="000000"/>
                </a:solidFill>
              </a:rPr>
            </a:br>
            <a:r>
              <a:rPr lang="de-DE">
                <a:solidFill>
                  <a:srgbClr val="000000"/>
                </a:solidFill>
              </a:rPr>
              <a:t>16.03.2010 - Seite </a:t>
            </a:r>
            <a:fld id="{897D0C98-064D-471D-8C7E-3EB35BDBCE22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149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39059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Versicherungen für Ärzte</a:t>
            </a:r>
            <a:br>
              <a:rPr lang="de-DE">
                <a:solidFill>
                  <a:srgbClr val="000000"/>
                </a:solidFill>
              </a:rPr>
            </a:br>
            <a:r>
              <a:rPr lang="de-DE">
                <a:solidFill>
                  <a:srgbClr val="000000"/>
                </a:solidFill>
              </a:rPr>
              <a:t>16.03.2010 - Seite </a:t>
            </a:r>
            <a:fld id="{C92181E6-8FB3-418A-A8D6-A7E3B77D39B8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8599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AT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Versicherungen für Ärzte</a:t>
            </a:r>
            <a:br>
              <a:rPr lang="de-DE">
                <a:solidFill>
                  <a:srgbClr val="000000"/>
                </a:solidFill>
              </a:rPr>
            </a:br>
            <a:r>
              <a:rPr lang="de-DE">
                <a:solidFill>
                  <a:srgbClr val="000000"/>
                </a:solidFill>
              </a:rPr>
              <a:t>16.03.2010 - Seite </a:t>
            </a:r>
            <a:fld id="{59E66269-A996-4D4C-86E8-D65D18E66E79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4702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Versicherungen für Ärzte</a:t>
            </a:r>
            <a:br>
              <a:rPr lang="de-DE">
                <a:solidFill>
                  <a:srgbClr val="000000"/>
                </a:solidFill>
              </a:rPr>
            </a:br>
            <a:r>
              <a:rPr lang="de-DE">
                <a:solidFill>
                  <a:srgbClr val="000000"/>
                </a:solidFill>
              </a:rPr>
              <a:t>16.03.2010 - Seite </a:t>
            </a:r>
            <a:fld id="{2D7D7F39-5AC2-43CD-B0C4-579547E66F27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7470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452438"/>
            <a:ext cx="2057400" cy="549751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452438"/>
            <a:ext cx="6019800" cy="5497512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Versicherungen für Ärzte</a:t>
            </a:r>
            <a:br>
              <a:rPr lang="de-DE">
                <a:solidFill>
                  <a:srgbClr val="000000"/>
                </a:solidFill>
              </a:rPr>
            </a:br>
            <a:r>
              <a:rPr lang="de-DE">
                <a:solidFill>
                  <a:srgbClr val="000000"/>
                </a:solidFill>
              </a:rPr>
              <a:t>16.03.2010 - Seite </a:t>
            </a:r>
            <a:fld id="{12FC9318-AE5E-488E-A5D0-45A7CEB5BF25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5740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el und Diagramm oder Organi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52438"/>
            <a:ext cx="8229600" cy="82867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SmartArt-Platzhalter 2"/>
          <p:cNvSpPr>
            <a:spLocks noGrp="1"/>
          </p:cNvSpPr>
          <p:nvPr>
            <p:ph type="dgm" idx="1"/>
          </p:nvPr>
        </p:nvSpPr>
        <p:spPr>
          <a:xfrm>
            <a:off x="457200" y="1822450"/>
            <a:ext cx="8229600" cy="4127500"/>
          </a:xfrm>
        </p:spPr>
        <p:txBody>
          <a:bodyPr/>
          <a:lstStyle/>
          <a:p>
            <a:pPr lvl="0"/>
            <a:r>
              <a:rPr lang="de-DE" noProof="0" smtClean="0"/>
              <a:t>Klicken Sie auf das Symbol, um die SmartArt-Grafik hinzuzufügen</a:t>
            </a:r>
            <a:endParaRPr lang="de-AT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Versicherungen für Ärzte</a:t>
            </a:r>
            <a:br>
              <a:rPr lang="de-DE">
                <a:solidFill>
                  <a:srgbClr val="000000"/>
                </a:solidFill>
              </a:rPr>
            </a:br>
            <a:r>
              <a:rPr lang="de-DE">
                <a:solidFill>
                  <a:srgbClr val="000000"/>
                </a:solidFill>
              </a:rPr>
              <a:t>16.03.2010 - Seite </a:t>
            </a:r>
            <a:fld id="{643AB2E8-1DDF-403A-B431-0EF25450AC9E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228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5189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822450"/>
            <a:ext cx="4038600" cy="412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2450"/>
            <a:ext cx="4038600" cy="412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7714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8669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2511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2969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4090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AT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0769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gray">
          <a:xfrm>
            <a:off x="7235825" y="6221413"/>
            <a:ext cx="1903413" cy="44926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sk-SK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2438"/>
            <a:ext cx="8229600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Folientitel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2450"/>
            <a:ext cx="8229600" cy="412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1. Ebene</a:t>
            </a:r>
          </a:p>
          <a:p>
            <a:pPr lvl="1"/>
            <a:r>
              <a:rPr lang="de-DE" smtClean="0"/>
              <a:t>2. Ebene</a:t>
            </a:r>
          </a:p>
          <a:p>
            <a:pPr lvl="2"/>
            <a:r>
              <a:rPr lang="de-DE" smtClean="0"/>
              <a:t>3. Ebene</a:t>
            </a:r>
          </a:p>
          <a:p>
            <a:pPr lvl="3"/>
            <a:r>
              <a:rPr lang="de-DE" smtClean="0"/>
              <a:t>4. Ebene</a:t>
            </a:r>
          </a:p>
          <a:p>
            <a:pPr lvl="4"/>
            <a:r>
              <a:rPr lang="de-DE" smtClean="0"/>
              <a:t>5. Ebene</a:t>
            </a:r>
          </a:p>
        </p:txBody>
      </p:sp>
      <p:sp>
        <p:nvSpPr>
          <p:cNvPr id="1029" name="Line 6"/>
          <p:cNvSpPr>
            <a:spLocks noChangeShapeType="1"/>
          </p:cNvSpPr>
          <p:nvPr/>
        </p:nvSpPr>
        <p:spPr bwMode="auto">
          <a:xfrm flipV="1">
            <a:off x="574675" y="1222375"/>
            <a:ext cx="7989888" cy="0"/>
          </a:xfrm>
          <a:prstGeom prst="line">
            <a:avLst/>
          </a:prstGeom>
          <a:noFill/>
          <a:ln w="50800">
            <a:solidFill>
              <a:srgbClr val="08367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6554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8313" y="6308725"/>
            <a:ext cx="4103687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 smtClean="0"/>
            </a:lvl1pPr>
          </a:lstStyle>
          <a:p>
            <a:pPr>
              <a:defRPr/>
            </a:pPr>
            <a:endParaRPr lang="de-DE"/>
          </a:p>
        </p:txBody>
      </p:sp>
      <p:pic>
        <p:nvPicPr>
          <p:cNvPr id="1031" name="Picture 16" descr="sVD Versicherungsbörse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4088" y="6270625"/>
            <a:ext cx="649287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180975" indent="-180975" algn="l" rtl="0" eaLnBrk="1" fontAlgn="base" hangingPunct="1">
        <a:spcBef>
          <a:spcPct val="20000"/>
        </a:spcBef>
        <a:spcAft>
          <a:spcPct val="0"/>
        </a:spcAft>
        <a:buChar char="-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542925" indent="-182563" algn="l" rtl="0" eaLnBrk="1" fontAlgn="base" hangingPunct="1">
        <a:spcBef>
          <a:spcPct val="20000"/>
        </a:spcBef>
        <a:spcAft>
          <a:spcPct val="0"/>
        </a:spcAft>
        <a:buChar char="-"/>
        <a:defRPr sz="2800">
          <a:solidFill>
            <a:schemeClr val="tx1"/>
          </a:solidFill>
          <a:latin typeface="+mn-lt"/>
        </a:defRPr>
      </a:lvl2pPr>
      <a:lvl3pPr marL="895350" indent="-173038" algn="l" rtl="0" eaLnBrk="1" fontAlgn="base" hangingPunct="1">
        <a:spcBef>
          <a:spcPct val="20000"/>
        </a:spcBef>
        <a:spcAft>
          <a:spcPct val="0"/>
        </a:spcAft>
        <a:buChar char="-"/>
        <a:defRPr sz="2400">
          <a:solidFill>
            <a:schemeClr val="tx1"/>
          </a:solidFill>
          <a:latin typeface="+mn-lt"/>
        </a:defRPr>
      </a:lvl3pPr>
      <a:lvl4pPr marL="1257300" indent="-182563" algn="l" rtl="0" eaLnBrk="1" fontAlgn="base" hangingPunct="1">
        <a:spcBef>
          <a:spcPct val="20000"/>
        </a:spcBef>
        <a:spcAft>
          <a:spcPct val="0"/>
        </a:spcAft>
        <a:buChar char="-"/>
        <a:defRPr sz="2000">
          <a:solidFill>
            <a:schemeClr val="tx1"/>
          </a:solidFill>
          <a:latin typeface="+mn-lt"/>
        </a:defRPr>
      </a:lvl4pPr>
      <a:lvl5pPr marL="1619250" indent="-180975" algn="l" rtl="0" eaLnBrk="1" fontAlgn="base" hangingPunct="1">
        <a:spcBef>
          <a:spcPct val="20000"/>
        </a:spcBef>
        <a:spcAft>
          <a:spcPct val="0"/>
        </a:spcAft>
        <a:buChar char="-"/>
        <a:defRPr sz="2000">
          <a:solidFill>
            <a:schemeClr val="tx1"/>
          </a:solidFill>
          <a:latin typeface="+mn-lt"/>
        </a:defRPr>
      </a:lvl5pPr>
      <a:lvl6pPr marL="2076450" indent="-180975" algn="l" rtl="0" eaLnBrk="1" fontAlgn="base" hangingPunct="1">
        <a:spcBef>
          <a:spcPct val="20000"/>
        </a:spcBef>
        <a:spcAft>
          <a:spcPct val="0"/>
        </a:spcAft>
        <a:buChar char="-"/>
        <a:defRPr sz="2000">
          <a:solidFill>
            <a:schemeClr val="tx1"/>
          </a:solidFill>
          <a:latin typeface="+mn-lt"/>
        </a:defRPr>
      </a:lvl6pPr>
      <a:lvl7pPr marL="2533650" indent="-180975" algn="l" rtl="0" eaLnBrk="1" fontAlgn="base" hangingPunct="1">
        <a:spcBef>
          <a:spcPct val="20000"/>
        </a:spcBef>
        <a:spcAft>
          <a:spcPct val="0"/>
        </a:spcAft>
        <a:buChar char="-"/>
        <a:defRPr sz="2000">
          <a:solidFill>
            <a:schemeClr val="tx1"/>
          </a:solidFill>
          <a:latin typeface="+mn-lt"/>
        </a:defRPr>
      </a:lvl7pPr>
      <a:lvl8pPr marL="2990850" indent="-180975" algn="l" rtl="0" eaLnBrk="1" fontAlgn="base" hangingPunct="1">
        <a:spcBef>
          <a:spcPct val="20000"/>
        </a:spcBef>
        <a:spcAft>
          <a:spcPct val="0"/>
        </a:spcAft>
        <a:buChar char="-"/>
        <a:defRPr sz="2000">
          <a:solidFill>
            <a:schemeClr val="tx1"/>
          </a:solidFill>
          <a:latin typeface="+mn-lt"/>
        </a:defRPr>
      </a:lvl8pPr>
      <a:lvl9pPr marL="3448050" indent="-180975" algn="l" rtl="0" eaLnBrk="1" fontAlgn="base" hangingPunct="1">
        <a:spcBef>
          <a:spcPct val="20000"/>
        </a:spcBef>
        <a:spcAft>
          <a:spcPct val="0"/>
        </a:spcAft>
        <a:buChar char="-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gray">
          <a:xfrm>
            <a:off x="7235825" y="6221413"/>
            <a:ext cx="1903413" cy="44926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sk-SK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2438"/>
            <a:ext cx="8229600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Folientitel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2450"/>
            <a:ext cx="8229600" cy="412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1. Ebene</a:t>
            </a:r>
          </a:p>
          <a:p>
            <a:pPr lvl="1"/>
            <a:r>
              <a:rPr lang="de-DE" smtClean="0"/>
              <a:t>2. Ebene</a:t>
            </a:r>
          </a:p>
          <a:p>
            <a:pPr lvl="2"/>
            <a:r>
              <a:rPr lang="de-DE" smtClean="0"/>
              <a:t>3. Ebene</a:t>
            </a:r>
          </a:p>
          <a:p>
            <a:pPr lvl="3"/>
            <a:r>
              <a:rPr lang="de-DE" smtClean="0"/>
              <a:t>4. Ebene</a:t>
            </a:r>
          </a:p>
          <a:p>
            <a:pPr lvl="4"/>
            <a:r>
              <a:rPr lang="de-DE" smtClean="0"/>
              <a:t>5. Ebene</a:t>
            </a:r>
          </a:p>
        </p:txBody>
      </p:sp>
      <p:sp>
        <p:nvSpPr>
          <p:cNvPr id="1029" name="Line 6"/>
          <p:cNvSpPr>
            <a:spLocks noChangeShapeType="1"/>
          </p:cNvSpPr>
          <p:nvPr/>
        </p:nvSpPr>
        <p:spPr bwMode="auto">
          <a:xfrm flipV="1">
            <a:off x="574675" y="1222375"/>
            <a:ext cx="7989888" cy="0"/>
          </a:xfrm>
          <a:prstGeom prst="line">
            <a:avLst/>
          </a:prstGeom>
          <a:noFill/>
          <a:ln w="50800">
            <a:solidFill>
              <a:srgbClr val="08367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>
              <a:solidFill>
                <a:srgbClr val="000000"/>
              </a:solidFill>
            </a:endParaRPr>
          </a:p>
        </p:txBody>
      </p:sp>
      <p:sp>
        <p:nvSpPr>
          <p:cNvPr id="6554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8313" y="6308725"/>
            <a:ext cx="4103687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 smtClean="0"/>
            </a:lvl1pPr>
          </a:lstStyle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Versicherungen für Ärzte</a:t>
            </a:r>
            <a:br>
              <a:rPr lang="de-DE">
                <a:solidFill>
                  <a:srgbClr val="000000"/>
                </a:solidFill>
              </a:rPr>
            </a:br>
            <a:r>
              <a:rPr lang="de-DE">
                <a:solidFill>
                  <a:srgbClr val="000000"/>
                </a:solidFill>
              </a:rPr>
              <a:t>16.03.2010 - Seite </a:t>
            </a:r>
            <a:fld id="{DA860642-9258-4ECC-86AC-CE6567962583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  <p:pic>
        <p:nvPicPr>
          <p:cNvPr id="1031" name="Picture 16" descr="sVD Versicherungsbörse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4088" y="6270625"/>
            <a:ext cx="649287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5872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180975" indent="-180975" algn="l" rtl="0" eaLnBrk="1" fontAlgn="base" hangingPunct="1">
        <a:spcBef>
          <a:spcPct val="20000"/>
        </a:spcBef>
        <a:spcAft>
          <a:spcPct val="0"/>
        </a:spcAft>
        <a:buChar char="-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542925" indent="-182563" algn="l" rtl="0" eaLnBrk="1" fontAlgn="base" hangingPunct="1">
        <a:spcBef>
          <a:spcPct val="20000"/>
        </a:spcBef>
        <a:spcAft>
          <a:spcPct val="0"/>
        </a:spcAft>
        <a:buChar char="-"/>
        <a:defRPr sz="2800">
          <a:solidFill>
            <a:schemeClr val="tx1"/>
          </a:solidFill>
          <a:latin typeface="+mn-lt"/>
        </a:defRPr>
      </a:lvl2pPr>
      <a:lvl3pPr marL="895350" indent="-173038" algn="l" rtl="0" eaLnBrk="1" fontAlgn="base" hangingPunct="1">
        <a:spcBef>
          <a:spcPct val="20000"/>
        </a:spcBef>
        <a:spcAft>
          <a:spcPct val="0"/>
        </a:spcAft>
        <a:buChar char="-"/>
        <a:defRPr sz="2400">
          <a:solidFill>
            <a:schemeClr val="tx1"/>
          </a:solidFill>
          <a:latin typeface="+mn-lt"/>
        </a:defRPr>
      </a:lvl3pPr>
      <a:lvl4pPr marL="1257300" indent="-182563" algn="l" rtl="0" eaLnBrk="1" fontAlgn="base" hangingPunct="1">
        <a:spcBef>
          <a:spcPct val="20000"/>
        </a:spcBef>
        <a:spcAft>
          <a:spcPct val="0"/>
        </a:spcAft>
        <a:buChar char="-"/>
        <a:defRPr sz="2000">
          <a:solidFill>
            <a:schemeClr val="tx1"/>
          </a:solidFill>
          <a:latin typeface="+mn-lt"/>
        </a:defRPr>
      </a:lvl4pPr>
      <a:lvl5pPr marL="1619250" indent="-180975" algn="l" rtl="0" eaLnBrk="1" fontAlgn="base" hangingPunct="1">
        <a:spcBef>
          <a:spcPct val="20000"/>
        </a:spcBef>
        <a:spcAft>
          <a:spcPct val="0"/>
        </a:spcAft>
        <a:buChar char="-"/>
        <a:defRPr sz="2000">
          <a:solidFill>
            <a:schemeClr val="tx1"/>
          </a:solidFill>
          <a:latin typeface="+mn-lt"/>
        </a:defRPr>
      </a:lvl5pPr>
      <a:lvl6pPr marL="2076450" indent="-180975" algn="l" rtl="0" eaLnBrk="1" fontAlgn="base" hangingPunct="1">
        <a:spcBef>
          <a:spcPct val="20000"/>
        </a:spcBef>
        <a:spcAft>
          <a:spcPct val="0"/>
        </a:spcAft>
        <a:buChar char="-"/>
        <a:defRPr sz="2000">
          <a:solidFill>
            <a:schemeClr val="tx1"/>
          </a:solidFill>
          <a:latin typeface="+mn-lt"/>
        </a:defRPr>
      </a:lvl6pPr>
      <a:lvl7pPr marL="2533650" indent="-180975" algn="l" rtl="0" eaLnBrk="1" fontAlgn="base" hangingPunct="1">
        <a:spcBef>
          <a:spcPct val="20000"/>
        </a:spcBef>
        <a:spcAft>
          <a:spcPct val="0"/>
        </a:spcAft>
        <a:buChar char="-"/>
        <a:defRPr sz="2000">
          <a:solidFill>
            <a:schemeClr val="tx1"/>
          </a:solidFill>
          <a:latin typeface="+mn-lt"/>
        </a:defRPr>
      </a:lvl7pPr>
      <a:lvl8pPr marL="2990850" indent="-180975" algn="l" rtl="0" eaLnBrk="1" fontAlgn="base" hangingPunct="1">
        <a:spcBef>
          <a:spcPct val="20000"/>
        </a:spcBef>
        <a:spcAft>
          <a:spcPct val="0"/>
        </a:spcAft>
        <a:buChar char="-"/>
        <a:defRPr sz="2000">
          <a:solidFill>
            <a:schemeClr val="tx1"/>
          </a:solidFill>
          <a:latin typeface="+mn-lt"/>
        </a:defRPr>
      </a:lvl8pPr>
      <a:lvl9pPr marL="3448050" indent="-180975" algn="l" rtl="0" eaLnBrk="1" fontAlgn="base" hangingPunct="1">
        <a:spcBef>
          <a:spcPct val="20000"/>
        </a:spcBef>
        <a:spcAft>
          <a:spcPct val="0"/>
        </a:spcAft>
        <a:buChar char="-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3550" y="2708920"/>
            <a:ext cx="8207375" cy="1296144"/>
          </a:xfrm>
        </p:spPr>
        <p:txBody>
          <a:bodyPr/>
          <a:lstStyle/>
          <a:p>
            <a:pPr eaLnBrk="1" hangingPunct="1"/>
            <a:r>
              <a:rPr lang="de-AT" sz="2400" dirty="0" smtClean="0"/>
              <a:t>Spezialseminar für </a:t>
            </a:r>
            <a:r>
              <a:rPr lang="de-AT" sz="2400" dirty="0" err="1" smtClean="0"/>
              <a:t>BürgermeisterInnen</a:t>
            </a:r>
            <a:r>
              <a:rPr lang="de-AT" sz="2400" dirty="0"/>
              <a:t/>
            </a:r>
            <a:br>
              <a:rPr lang="de-AT" sz="2400" dirty="0"/>
            </a:br>
            <a:r>
              <a:rPr lang="de-AT" sz="2400" dirty="0" smtClean="0"/>
              <a:t>und </a:t>
            </a:r>
            <a:r>
              <a:rPr lang="de-AT" sz="2400" dirty="0" err="1" smtClean="0"/>
              <a:t>GemeinderätInnen</a:t>
            </a:r>
            <a:endParaRPr lang="sk-SK" sz="2400" dirty="0" smtClean="0"/>
          </a:p>
        </p:txBody>
      </p:sp>
      <p:sp>
        <p:nvSpPr>
          <p:cNvPr id="3075" name="Titel 1"/>
          <p:cNvSpPr>
            <a:spLocks noGrp="1"/>
          </p:cNvSpPr>
          <p:nvPr>
            <p:ph type="ctrTitle"/>
          </p:nvPr>
        </p:nvSpPr>
        <p:spPr>
          <a:xfrm>
            <a:off x="463550" y="1822451"/>
            <a:ext cx="8140700" cy="1030485"/>
          </a:xfrm>
        </p:spPr>
        <p:txBody>
          <a:bodyPr/>
          <a:lstStyle/>
          <a:p>
            <a:pPr eaLnBrk="1" hangingPunct="1"/>
            <a:r>
              <a:rPr lang="de-AT" dirty="0" smtClean="0"/>
              <a:t>Haftungsrisiken minimieren</a:t>
            </a:r>
            <a:endParaRPr lang="de-AT" dirty="0" smtClean="0"/>
          </a:p>
        </p:txBody>
      </p:sp>
      <p:sp>
        <p:nvSpPr>
          <p:cNvPr id="2" name="Textfeld 1"/>
          <p:cNvSpPr txBox="1"/>
          <p:nvPr/>
        </p:nvSpPr>
        <p:spPr>
          <a:xfrm>
            <a:off x="467544" y="3903439"/>
            <a:ext cx="6835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b="1" dirty="0" smtClean="0"/>
              <a:t>Haftpflicht- und Rechtsschutzversicherungen</a:t>
            </a:r>
            <a:endParaRPr lang="de-AT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467544" y="6237312"/>
            <a:ext cx="38706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200" dirty="0" smtClean="0"/>
              <a:t>Tiroler Gemeindeverband, Seminar </a:t>
            </a:r>
            <a:r>
              <a:rPr lang="de-AT" sz="1200" dirty="0" err="1" smtClean="0"/>
              <a:t>Grillhof</a:t>
            </a:r>
            <a:r>
              <a:rPr lang="de-AT" sz="1200" dirty="0" smtClean="0"/>
              <a:t>, 24.4.2015</a:t>
            </a:r>
          </a:p>
          <a:p>
            <a:r>
              <a:rPr lang="de-AT" sz="1200" dirty="0" smtClean="0"/>
              <a:t>Robert Zenz</a:t>
            </a:r>
            <a:endParaRPr lang="de-AT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Robert\AppData\Local\Microsoft\Windows\Temporary Internet Files\Content.IE5\4VVRR2VW\post-it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57930">
            <a:off x="5690938" y="1083898"/>
            <a:ext cx="3033078" cy="2848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800" dirty="0"/>
              <a:t>v</a:t>
            </a:r>
            <a:r>
              <a:rPr lang="de-AT" sz="2800" dirty="0" smtClean="0"/>
              <a:t>ersichertes Risiko + Personen</a:t>
            </a:r>
            <a:endParaRPr lang="de-AT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822450"/>
            <a:ext cx="8229600" cy="2830686"/>
          </a:xfrm>
        </p:spPr>
        <p:txBody>
          <a:bodyPr/>
          <a:lstStyle/>
          <a:p>
            <a:pPr marL="0" indent="0">
              <a:buNone/>
            </a:pPr>
            <a:r>
              <a:rPr lang="de-AT" sz="2400" b="1" dirty="0" smtClean="0"/>
              <a:t>Privatwirtschaftsverwaltung</a:t>
            </a:r>
          </a:p>
          <a:p>
            <a:pPr marL="0" indent="0">
              <a:buNone/>
            </a:pPr>
            <a:r>
              <a:rPr lang="de-AT" sz="1800" dirty="0" smtClean="0">
                <a:sym typeface="Wingdings" panose="05000000000000000000" pitchFamily="2" charset="2"/>
              </a:rPr>
              <a:t> Versichert sind Personen, Sach- und</a:t>
            </a:r>
            <a:br>
              <a:rPr lang="de-AT" sz="1800" dirty="0" smtClean="0">
                <a:sym typeface="Wingdings" panose="05000000000000000000" pitchFamily="2" charset="2"/>
              </a:rPr>
            </a:br>
            <a:r>
              <a:rPr lang="de-AT" sz="1800" dirty="0" smtClean="0">
                <a:sym typeface="Wingdings" panose="05000000000000000000" pitchFamily="2" charset="2"/>
              </a:rPr>
              <a:t>     </a:t>
            </a:r>
            <a:r>
              <a:rPr lang="de-AT" sz="1800" dirty="0">
                <a:sym typeface="Wingdings" panose="05000000000000000000" pitchFamily="2" charset="2"/>
              </a:rPr>
              <a:t>d</a:t>
            </a:r>
            <a:r>
              <a:rPr lang="de-AT" sz="1800" dirty="0" smtClean="0">
                <a:sym typeface="Wingdings" panose="05000000000000000000" pitchFamily="2" charset="2"/>
              </a:rPr>
              <a:t>araus abgeleitete Vermögensschäden</a:t>
            </a:r>
            <a:endParaRPr lang="de-AT" sz="1800" dirty="0"/>
          </a:p>
          <a:p>
            <a:pPr marL="0" indent="0">
              <a:buNone/>
            </a:pPr>
            <a:r>
              <a:rPr lang="de-AT" sz="2400" dirty="0" smtClean="0"/>
              <a:t/>
            </a:r>
            <a:br>
              <a:rPr lang="de-AT" sz="2400" dirty="0" smtClean="0"/>
            </a:br>
            <a:r>
              <a:rPr lang="de-AT" sz="2400" b="1" dirty="0" smtClean="0"/>
              <a:t>Amts- und Organhaftpflicht</a:t>
            </a:r>
          </a:p>
          <a:p>
            <a:pPr marL="285750" lvl="1" indent="-285750">
              <a:buFont typeface="Wingdings" pitchFamily="2" charset="2"/>
              <a:buChar char="è"/>
            </a:pPr>
            <a:r>
              <a:rPr lang="de-AT" sz="1800" dirty="0" smtClean="0">
                <a:ea typeface="+mn-ea"/>
                <a:cs typeface="+mn-cs"/>
              </a:rPr>
              <a:t>Versichert sind auch reine Vermögensschäden, ein Sach- oder </a:t>
            </a:r>
            <a:r>
              <a:rPr lang="de-AT" sz="1800" dirty="0">
                <a:ea typeface="+mn-ea"/>
                <a:cs typeface="+mn-cs"/>
              </a:rPr>
              <a:t> </a:t>
            </a:r>
            <a:r>
              <a:rPr lang="de-AT" sz="1800" dirty="0" smtClean="0">
                <a:ea typeface="+mn-ea"/>
                <a:cs typeface="+mn-cs"/>
              </a:rPr>
              <a:t> Personenschaden muss nicht zwingend eingetreten</a:t>
            </a:r>
            <a:r>
              <a:rPr lang="de-AT" sz="1800" dirty="0">
                <a:ea typeface="+mn-ea"/>
                <a:cs typeface="+mn-cs"/>
              </a:rPr>
              <a:t> </a:t>
            </a:r>
            <a:r>
              <a:rPr lang="de-AT" sz="1800" dirty="0" smtClean="0">
                <a:ea typeface="+mn-ea"/>
                <a:cs typeface="+mn-cs"/>
              </a:rPr>
              <a:t>sein</a:t>
            </a:r>
            <a:endParaRPr lang="de-AT" sz="1800" dirty="0">
              <a:ea typeface="+mn-ea"/>
              <a:cs typeface="+mn-cs"/>
            </a:endParaRPr>
          </a:p>
        </p:txBody>
      </p:sp>
      <p:sp>
        <p:nvSpPr>
          <p:cNvPr id="6" name="Textfeld 5"/>
          <p:cNvSpPr txBox="1"/>
          <p:nvPr/>
        </p:nvSpPr>
        <p:spPr>
          <a:xfrm rot="21092711">
            <a:off x="6319046" y="1841505"/>
            <a:ext cx="20162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 sz="1400">
                <a:solidFill>
                  <a:schemeClr val="accent6"/>
                </a:solidFill>
                <a:latin typeface="Comic Sans MS" panose="030F0702030302020204" pitchFamily="66" charset="0"/>
              </a:defRPr>
            </a:lvl1pPr>
          </a:lstStyle>
          <a:p>
            <a:r>
              <a:rPr lang="de-AT" dirty="0" smtClean="0"/>
              <a:t>Mögliche Schäden sind Reparaturkosten einer Sache, </a:t>
            </a:r>
            <a:r>
              <a:rPr lang="de-AT" dirty="0" err="1" smtClean="0"/>
              <a:t>Schmerzengeld</a:t>
            </a:r>
            <a:r>
              <a:rPr lang="de-AT" dirty="0" smtClean="0"/>
              <a:t>, </a:t>
            </a:r>
          </a:p>
          <a:p>
            <a:r>
              <a:rPr lang="de-AT" dirty="0" err="1" smtClean="0"/>
              <a:t>Verdienstentgang</a:t>
            </a:r>
            <a:r>
              <a:rPr lang="de-AT" dirty="0" smtClean="0"/>
              <a:t> oder Wertminderung</a:t>
            </a:r>
            <a:endParaRPr lang="de-AT" dirty="0"/>
          </a:p>
        </p:txBody>
      </p:sp>
      <p:sp>
        <p:nvSpPr>
          <p:cNvPr id="4" name="Textfeld 3"/>
          <p:cNvSpPr txBox="1"/>
          <p:nvPr/>
        </p:nvSpPr>
        <p:spPr>
          <a:xfrm>
            <a:off x="467544" y="4653136"/>
            <a:ext cx="758412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b="1" dirty="0" smtClean="0"/>
              <a:t>Versicherte Personen</a:t>
            </a:r>
            <a:r>
              <a:rPr lang="de-AT" dirty="0" smtClean="0"/>
              <a:t/>
            </a:r>
            <a:br>
              <a:rPr lang="de-AT" dirty="0" smtClean="0"/>
            </a:br>
            <a:r>
              <a:rPr lang="de-AT" sz="1800" dirty="0" smtClean="0"/>
              <a:t>sind der Rechtsträger (Gemeinde) und die für ihn handelnden Personen </a:t>
            </a:r>
            <a:br>
              <a:rPr lang="de-AT" sz="1800" dirty="0" smtClean="0"/>
            </a:br>
            <a:r>
              <a:rPr lang="de-AT" sz="1800" dirty="0" smtClean="0"/>
              <a:t>(Organe und Mitarbeiter)</a:t>
            </a:r>
            <a:endParaRPr lang="de-AT" sz="1800" dirty="0"/>
          </a:p>
        </p:txBody>
      </p:sp>
    </p:spTree>
    <p:extLst>
      <p:ext uri="{BB962C8B-B14F-4D97-AF65-F5344CB8AC3E}">
        <p14:creationId xmlns:p14="http://schemas.microsoft.com/office/powerpoint/2010/main" val="998894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800" dirty="0" smtClean="0"/>
              <a:t>Was sollte versichert sein? (Tätigkeiten)</a:t>
            </a:r>
            <a:endParaRPr lang="de-AT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608512"/>
          </a:xfrm>
        </p:spPr>
        <p:txBody>
          <a:bodyPr/>
          <a:lstStyle/>
          <a:p>
            <a:r>
              <a:rPr lang="de-AT" sz="1600" b="1" dirty="0"/>
              <a:t>s</a:t>
            </a:r>
            <a:r>
              <a:rPr lang="de-AT" sz="1600" b="1" dirty="0" smtClean="0"/>
              <a:t>ämtliche Gemeindetätigkeiten </a:t>
            </a:r>
            <a:r>
              <a:rPr lang="de-AT" sz="1600" dirty="0" smtClean="0"/>
              <a:t>einschließlich</a:t>
            </a:r>
          </a:p>
          <a:p>
            <a:pPr lvl="1"/>
            <a:r>
              <a:rPr lang="de-AT" sz="1400" dirty="0" smtClean="0"/>
              <a:t>Haus- und Grundbesitz</a:t>
            </a:r>
          </a:p>
          <a:p>
            <a:pPr lvl="1"/>
            <a:r>
              <a:rPr lang="de-AT" sz="1400" dirty="0" smtClean="0"/>
              <a:t>Sozial- und Serviceeinrichtungen (Schulen, Kindergärten, Altersheime etc.)</a:t>
            </a:r>
          </a:p>
          <a:p>
            <a:pPr lvl="1"/>
            <a:r>
              <a:rPr lang="de-AT" sz="1400" dirty="0" smtClean="0"/>
              <a:t>Land- und Forstwirtschaft</a:t>
            </a:r>
          </a:p>
          <a:p>
            <a:pPr lvl="1"/>
            <a:r>
              <a:rPr lang="de-AT" sz="1400" dirty="0" smtClean="0"/>
              <a:t>Freizeiteinrichtungen (Schwimmbäder, Eislaufplätze etc.) </a:t>
            </a:r>
          </a:p>
          <a:p>
            <a:pPr lvl="1"/>
            <a:r>
              <a:rPr lang="de-AT" sz="1400" dirty="0" smtClean="0"/>
              <a:t>Bauhof (einschließlich Dienstleistungen an Dritte)</a:t>
            </a:r>
          </a:p>
          <a:p>
            <a:pPr lvl="1"/>
            <a:r>
              <a:rPr lang="de-AT" sz="1400" dirty="0" smtClean="0"/>
              <a:t>Straßen und Wege (einschließlich der Erhaltung, Winterdienst etc.)</a:t>
            </a:r>
          </a:p>
          <a:p>
            <a:pPr lvl="1"/>
            <a:r>
              <a:rPr lang="de-AT" sz="1400" dirty="0" smtClean="0"/>
              <a:t>Wasser- und Energieversorgung inkl. Kanalanlagen</a:t>
            </a:r>
          </a:p>
          <a:p>
            <a:pPr lvl="1"/>
            <a:r>
              <a:rPr lang="de-AT" sz="1400" dirty="0" smtClean="0"/>
              <a:t>Entsorgung, Müll- und Problemstoffsammelstellen, Recyclinghöfe, Kläranlagen, Kompostieranlagen etc. </a:t>
            </a:r>
          </a:p>
          <a:p>
            <a:pPr lvl="1"/>
            <a:r>
              <a:rPr lang="de-AT" sz="1400" dirty="0" smtClean="0"/>
              <a:t>Freiwillige Feuer- und Wasserwehren</a:t>
            </a:r>
          </a:p>
          <a:p>
            <a:pPr lvl="1"/>
            <a:r>
              <a:rPr lang="de-AT" sz="1400" dirty="0" smtClean="0"/>
              <a:t>Gemeindeveranstaltungen</a:t>
            </a:r>
          </a:p>
          <a:p>
            <a:pPr lvl="1"/>
            <a:endParaRPr lang="de-AT" sz="1400" dirty="0"/>
          </a:p>
          <a:p>
            <a:pPr marL="0" indent="0">
              <a:buNone/>
            </a:pPr>
            <a:r>
              <a:rPr lang="de-AT" sz="1600" b="1" u="sng" dirty="0" smtClean="0"/>
              <a:t>ACHTUNG: </a:t>
            </a:r>
            <a:r>
              <a:rPr lang="de-AT" sz="1600" b="1" dirty="0" smtClean="0"/>
              <a:t/>
            </a:r>
            <a:br>
              <a:rPr lang="de-AT" sz="1600" b="1" dirty="0" smtClean="0"/>
            </a:br>
            <a:r>
              <a:rPr lang="de-AT" sz="1600" b="1" dirty="0" smtClean="0"/>
              <a:t>eigenständige Betriebe finden üblicherweise in der Gemeindehaftpflicht-versicherung keine Deckung  </a:t>
            </a:r>
            <a:r>
              <a:rPr lang="de-AT" sz="1600" b="1" dirty="0" smtClean="0">
                <a:sym typeface="Wingdings" panose="05000000000000000000" pitchFamily="2" charset="2"/>
              </a:rPr>
              <a:t> diese benötigen eine eigene Haftpflichtversicherung!</a:t>
            </a:r>
            <a:endParaRPr lang="de-AT" sz="1600" b="1" dirty="0"/>
          </a:p>
        </p:txBody>
      </p:sp>
    </p:spTree>
    <p:extLst>
      <p:ext uri="{BB962C8B-B14F-4D97-AF65-F5344CB8AC3E}">
        <p14:creationId xmlns:p14="http://schemas.microsoft.com/office/powerpoint/2010/main" val="2531259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Robert\AppData\Local\Microsoft\Windows\Temporary Internet Files\Content.IE5\4VVRR2VW\post-it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57930">
            <a:off x="5468736" y="3171912"/>
            <a:ext cx="3033078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400" dirty="0" smtClean="0"/>
              <a:t>Betriebe, welche üblicherweise eine eigene Versicherungslösung benötigen</a:t>
            </a:r>
            <a:endParaRPr lang="de-AT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3694782"/>
          </a:xfrm>
        </p:spPr>
        <p:txBody>
          <a:bodyPr/>
          <a:lstStyle/>
          <a:p>
            <a:r>
              <a:rPr lang="de-AT" sz="2000" dirty="0" smtClean="0"/>
              <a:t>Kapitalgesellschaften (z. B. Gemeinde GmbH)</a:t>
            </a:r>
          </a:p>
          <a:p>
            <a:r>
              <a:rPr lang="de-AT" sz="2000" dirty="0" smtClean="0"/>
              <a:t>Betriebe, an denen nur eine Beteiligung der Gemeinde besteht</a:t>
            </a:r>
          </a:p>
          <a:p>
            <a:r>
              <a:rPr lang="de-AT" sz="2000" dirty="0" smtClean="0"/>
              <a:t>Vermietete oder verpachtete Unternehmen (z. B. Schwimmbadbuffet)</a:t>
            </a:r>
          </a:p>
          <a:p>
            <a:r>
              <a:rPr lang="de-AT" sz="2000" dirty="0" smtClean="0"/>
              <a:t>Krankenanstalten, Pflegeheime (</a:t>
            </a:r>
            <a:r>
              <a:rPr lang="de-AT" sz="2000" dirty="0" err="1" smtClean="0"/>
              <a:t>ausg</a:t>
            </a:r>
            <a:r>
              <a:rPr lang="de-AT" sz="2000" dirty="0" smtClean="0"/>
              <a:t>. </a:t>
            </a:r>
            <a:r>
              <a:rPr lang="de-AT" sz="2000" dirty="0"/>
              <a:t>g</a:t>
            </a:r>
            <a:r>
              <a:rPr lang="de-AT" sz="2000" dirty="0" smtClean="0"/>
              <a:t>emeindeeigene Altersheime)</a:t>
            </a:r>
          </a:p>
          <a:p>
            <a:r>
              <a:rPr lang="de-AT" sz="2000" dirty="0" smtClean="0"/>
              <a:t>Tierärzte, Tierkliniken</a:t>
            </a:r>
          </a:p>
          <a:p>
            <a:r>
              <a:rPr lang="de-AT" sz="2000" dirty="0"/>
              <a:t>ü</a:t>
            </a:r>
            <a:r>
              <a:rPr lang="de-AT" sz="2000" dirty="0" smtClean="0"/>
              <a:t>berregionale Einrichtungen wie </a:t>
            </a:r>
            <a:br>
              <a:rPr lang="de-AT" sz="2000" dirty="0" smtClean="0"/>
            </a:br>
            <a:r>
              <a:rPr lang="de-AT" sz="2000" dirty="0" smtClean="0"/>
              <a:t>Verbandsschulen, Gesundheitssprengel, </a:t>
            </a:r>
            <a:br>
              <a:rPr lang="de-AT" sz="2000" dirty="0" smtClean="0"/>
            </a:br>
            <a:r>
              <a:rPr lang="de-AT" sz="2000" dirty="0" smtClean="0"/>
              <a:t>Abwasseranlagen von Gemeindeverbänden</a:t>
            </a:r>
            <a:endParaRPr lang="de-AT" sz="2000" dirty="0"/>
          </a:p>
        </p:txBody>
      </p:sp>
      <p:sp>
        <p:nvSpPr>
          <p:cNvPr id="6" name="Textfeld 5"/>
          <p:cNvSpPr txBox="1"/>
          <p:nvPr/>
        </p:nvSpPr>
        <p:spPr>
          <a:xfrm rot="21092711">
            <a:off x="5980216" y="4083555"/>
            <a:ext cx="21177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 sz="1400">
                <a:solidFill>
                  <a:schemeClr val="accent6"/>
                </a:solidFill>
                <a:latin typeface="Comic Sans MS" panose="030F0702030302020204" pitchFamily="66" charset="0"/>
              </a:defRPr>
            </a:lvl1pPr>
          </a:lstStyle>
          <a:p>
            <a:r>
              <a:rPr lang="de-AT" dirty="0" smtClean="0"/>
              <a:t>Diese Betriebe sollten gemäß Ihrem Risiko</a:t>
            </a:r>
            <a:r>
              <a:rPr lang="de-AT" dirty="0"/>
              <a:t> </a:t>
            </a:r>
            <a:r>
              <a:rPr lang="de-AT" dirty="0" smtClean="0"/>
              <a:t>separat (eigenständig) versichert werden. 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359977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Robert\AppData\Local\Microsoft\Windows\Temporary Internet Files\Content.IE5\4VVRR2VW\post-it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57930">
            <a:off x="4026562" y="4046128"/>
            <a:ext cx="3033078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800" dirty="0" smtClean="0"/>
              <a:t>Exkurs: Absicherung von Vereinen</a:t>
            </a:r>
            <a:endParaRPr lang="de-AT" sz="2800" dirty="0"/>
          </a:p>
        </p:txBody>
      </p:sp>
      <p:pic>
        <p:nvPicPr>
          <p:cNvPr id="5" name="Inhaltsplatzhalt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9185">
            <a:off x="467544" y="1516133"/>
            <a:ext cx="8229600" cy="1625281"/>
          </a:xfrm>
        </p:spPr>
      </p:pic>
      <p:sp>
        <p:nvSpPr>
          <p:cNvPr id="6" name="Textfeld 5"/>
          <p:cNvSpPr txBox="1"/>
          <p:nvPr/>
        </p:nvSpPr>
        <p:spPr>
          <a:xfrm>
            <a:off x="467544" y="3501008"/>
            <a:ext cx="784887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000" dirty="0" smtClean="0"/>
              <a:t>Eine </a:t>
            </a:r>
            <a:r>
              <a:rPr lang="de-AT" sz="2000" b="1" dirty="0" smtClean="0">
                <a:solidFill>
                  <a:srgbClr val="FF0000"/>
                </a:solidFill>
              </a:rPr>
              <a:t>Vereinshaftpflichtversicherung</a:t>
            </a:r>
            <a:r>
              <a:rPr lang="de-AT" sz="2000" dirty="0" smtClean="0"/>
              <a:t> bietet </a:t>
            </a:r>
            <a:r>
              <a:rPr lang="de-AT" sz="2000" b="1" dirty="0" smtClean="0"/>
              <a:t>Schutz für </a:t>
            </a:r>
            <a:r>
              <a:rPr lang="de-AT" sz="2000" dirty="0" smtClean="0"/>
              <a:t>mögliche Haftungen des Vereins, der </a:t>
            </a:r>
            <a:r>
              <a:rPr lang="de-AT" sz="2000" b="1" dirty="0" smtClean="0"/>
              <a:t>Mitglieder</a:t>
            </a:r>
            <a:r>
              <a:rPr lang="de-AT" sz="2000" dirty="0" smtClean="0"/>
              <a:t> und </a:t>
            </a:r>
            <a:r>
              <a:rPr lang="de-AT" sz="2000" b="1" dirty="0" smtClean="0"/>
              <a:t>Funktionäre</a:t>
            </a:r>
            <a:r>
              <a:rPr lang="de-AT" sz="2000" dirty="0" smtClean="0"/>
              <a:t> bei </a:t>
            </a:r>
            <a:br>
              <a:rPr lang="de-AT" sz="2000" dirty="0" smtClean="0"/>
            </a:br>
            <a:endParaRPr lang="de-AT" sz="2000" dirty="0" smtClean="0"/>
          </a:p>
          <a:p>
            <a:pPr marL="342900" indent="-342900">
              <a:buFontTx/>
              <a:buChar char="-"/>
            </a:pPr>
            <a:r>
              <a:rPr lang="de-AT" sz="2000" dirty="0" smtClean="0"/>
              <a:t>Ausübung der Vereinstätigkeit</a:t>
            </a:r>
          </a:p>
          <a:p>
            <a:pPr marL="342900" indent="-342900">
              <a:buFontTx/>
              <a:buChar char="-"/>
            </a:pPr>
            <a:r>
              <a:rPr lang="de-AT" sz="2000" dirty="0" smtClean="0"/>
              <a:t>Vereinsveranstaltungen</a:t>
            </a:r>
            <a:endParaRPr lang="de-AT" sz="2000" dirty="0"/>
          </a:p>
        </p:txBody>
      </p:sp>
      <p:sp>
        <p:nvSpPr>
          <p:cNvPr id="8" name="Textfeld 7"/>
          <p:cNvSpPr txBox="1"/>
          <p:nvPr/>
        </p:nvSpPr>
        <p:spPr>
          <a:xfrm rot="21092711">
            <a:off x="4474226" y="4744266"/>
            <a:ext cx="235333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 sz="1400">
                <a:solidFill>
                  <a:schemeClr val="accent6"/>
                </a:solidFill>
                <a:latin typeface="Comic Sans MS" panose="030F0702030302020204" pitchFamily="66" charset="0"/>
              </a:defRPr>
            </a:lvl1pPr>
          </a:lstStyle>
          <a:p>
            <a:r>
              <a:rPr lang="de-AT" b="1" dirty="0" smtClean="0"/>
              <a:t>Achtung! </a:t>
            </a:r>
            <a:r>
              <a:rPr lang="de-AT" dirty="0" smtClean="0"/>
              <a:t/>
            </a:r>
            <a:br>
              <a:rPr lang="de-AT" dirty="0" smtClean="0"/>
            </a:br>
            <a:r>
              <a:rPr lang="de-AT" dirty="0" smtClean="0"/>
              <a:t>Manche Veranstaltungen wie Fastnachtsumzüge, internationale Wettbewerbe etc. müssen oft separat versichert werden.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70590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Robert\AppData\Local\Microsoft\Windows\Temporary Internet Files\Content.IE5\4VVRR2VW\post-it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57930">
            <a:off x="5324720" y="2749984"/>
            <a:ext cx="3033078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800" dirty="0" smtClean="0"/>
              <a:t>Die Wahl der Versicherungssumme</a:t>
            </a:r>
            <a:endParaRPr lang="de-AT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720080"/>
          </a:xfrm>
        </p:spPr>
        <p:txBody>
          <a:bodyPr/>
          <a:lstStyle/>
          <a:p>
            <a:pPr marL="0" indent="0">
              <a:buNone/>
            </a:pPr>
            <a:r>
              <a:rPr lang="de-AT" sz="2000" dirty="0" smtClean="0"/>
              <a:t>Die Versicherungssumme ist die Höchstleistung der Versicherung für einen Schadenfall!</a:t>
            </a:r>
          </a:p>
          <a:p>
            <a:pPr marL="0" indent="0">
              <a:buNone/>
            </a:pPr>
            <a:endParaRPr lang="de-AT" sz="1800" dirty="0" smtClean="0"/>
          </a:p>
          <a:p>
            <a:pPr marL="0" indent="0">
              <a:buNone/>
            </a:pPr>
            <a:endParaRPr lang="de-AT" sz="1800" dirty="0"/>
          </a:p>
        </p:txBody>
      </p:sp>
      <p:sp>
        <p:nvSpPr>
          <p:cNvPr id="5" name="Textfeld 4"/>
          <p:cNvSpPr txBox="1"/>
          <p:nvPr/>
        </p:nvSpPr>
        <p:spPr>
          <a:xfrm>
            <a:off x="467545" y="2348880"/>
            <a:ext cx="79208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i="1" dirty="0"/>
              <a:t>„Jedermann ist berechtigt, von dem </a:t>
            </a:r>
            <a:r>
              <a:rPr lang="de-AT" sz="1400" i="1" dirty="0" err="1"/>
              <a:t>Beschädiger</a:t>
            </a:r>
            <a:r>
              <a:rPr lang="de-AT" sz="1400" i="1" dirty="0"/>
              <a:t> den Ersatz des Schadens, welchen dieser ihm </a:t>
            </a:r>
            <a:r>
              <a:rPr lang="de-AT" sz="1400" i="1" dirty="0" smtClean="0"/>
              <a:t/>
            </a:r>
            <a:br>
              <a:rPr lang="de-AT" sz="1400" i="1" dirty="0" smtClean="0"/>
            </a:br>
            <a:r>
              <a:rPr lang="de-AT" sz="1400" i="1" dirty="0" smtClean="0"/>
              <a:t>aus </a:t>
            </a:r>
            <a:r>
              <a:rPr lang="de-AT" sz="1400" i="1" dirty="0"/>
              <a:t>Verschulden zugefügt hat, zu fordern, der Schade mag durch Übertretung einer Vertragspflicht </a:t>
            </a:r>
            <a:r>
              <a:rPr lang="de-AT" sz="1400" i="1" dirty="0" smtClean="0"/>
              <a:t/>
            </a:r>
            <a:br>
              <a:rPr lang="de-AT" sz="1400" i="1" dirty="0" smtClean="0"/>
            </a:br>
            <a:r>
              <a:rPr lang="de-AT" sz="1400" i="1" dirty="0" smtClean="0"/>
              <a:t>oder </a:t>
            </a:r>
            <a:r>
              <a:rPr lang="de-AT" sz="1400" i="1" dirty="0"/>
              <a:t>ohne Beziehung auf einen Vertrag verursacht worden sein</a:t>
            </a:r>
            <a:r>
              <a:rPr lang="de-AT" sz="1400" i="1" dirty="0" smtClean="0"/>
              <a:t>.“ (§ 1295 ABGB)</a:t>
            </a:r>
            <a:endParaRPr lang="de-AT" sz="1400" i="1" dirty="0"/>
          </a:p>
        </p:txBody>
      </p:sp>
      <p:sp>
        <p:nvSpPr>
          <p:cNvPr id="6" name="Textfeld 5"/>
          <p:cNvSpPr txBox="1"/>
          <p:nvPr/>
        </p:nvSpPr>
        <p:spPr>
          <a:xfrm>
            <a:off x="474813" y="3421449"/>
            <a:ext cx="46012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000" dirty="0" smtClean="0"/>
              <a:t>Meist gibt es </a:t>
            </a:r>
            <a:r>
              <a:rPr lang="de-AT" sz="2000" b="1" dirty="0" smtClean="0"/>
              <a:t>keine </a:t>
            </a:r>
            <a:r>
              <a:rPr lang="de-AT" sz="2000" b="1" dirty="0" err="1" smtClean="0"/>
              <a:t>betragliche</a:t>
            </a:r>
            <a:r>
              <a:rPr lang="de-AT" sz="2000" b="1" dirty="0" smtClean="0"/>
              <a:t> Höchsthaftung</a:t>
            </a:r>
            <a:r>
              <a:rPr lang="de-AT" sz="2000" dirty="0" smtClean="0"/>
              <a:t>, der Schädiger haftet mit seinem gesamten Vermögen!</a:t>
            </a:r>
          </a:p>
        </p:txBody>
      </p:sp>
      <p:sp>
        <p:nvSpPr>
          <p:cNvPr id="8" name="Textfeld 7"/>
          <p:cNvSpPr txBox="1"/>
          <p:nvPr/>
        </p:nvSpPr>
        <p:spPr>
          <a:xfrm rot="21092711">
            <a:off x="5789107" y="3448097"/>
            <a:ext cx="22719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 sz="1400">
                <a:solidFill>
                  <a:schemeClr val="accent6"/>
                </a:solidFill>
                <a:latin typeface="Comic Sans MS" panose="030F0702030302020204" pitchFamily="66" charset="0"/>
              </a:defRPr>
            </a:lvl1pPr>
          </a:lstStyle>
          <a:p>
            <a:r>
              <a:rPr lang="de-AT" dirty="0" smtClean="0"/>
              <a:t>Tauerntunnel 1999:</a:t>
            </a:r>
            <a:br>
              <a:rPr lang="de-AT" dirty="0" smtClean="0"/>
            </a:br>
            <a:r>
              <a:rPr lang="de-AT" dirty="0" smtClean="0"/>
              <a:t>ca. EUR 27,8 Mio.</a:t>
            </a:r>
            <a:br>
              <a:rPr lang="de-AT" dirty="0" smtClean="0"/>
            </a:br>
            <a:r>
              <a:rPr lang="de-AT" dirty="0" smtClean="0"/>
              <a:t>Brand M-Preis:</a:t>
            </a:r>
            <a:br>
              <a:rPr lang="de-AT" dirty="0" smtClean="0"/>
            </a:br>
            <a:r>
              <a:rPr lang="de-AT" dirty="0" smtClean="0"/>
              <a:t>kolportiert EUR 30 Mio. </a:t>
            </a:r>
            <a:br>
              <a:rPr lang="de-AT" dirty="0" smtClean="0"/>
            </a:br>
            <a:r>
              <a:rPr lang="de-AT" dirty="0" smtClean="0"/>
              <a:t/>
            </a:r>
            <a:br>
              <a:rPr lang="de-AT" dirty="0" smtClean="0"/>
            </a:br>
            <a:r>
              <a:rPr lang="de-AT" sz="1200" b="1" dirty="0" err="1" smtClean="0"/>
              <a:t>Verdienstentgang</a:t>
            </a:r>
            <a:r>
              <a:rPr lang="de-AT" sz="1200" dirty="0" smtClean="0"/>
              <a:t> ist </a:t>
            </a:r>
            <a:r>
              <a:rPr lang="de-AT" sz="1200" dirty="0" smtClean="0"/>
              <a:t>meist Ursache </a:t>
            </a:r>
            <a:r>
              <a:rPr lang="de-AT" sz="1200" dirty="0" smtClean="0"/>
              <a:t>für höchste Schadenersatzansprüche</a:t>
            </a:r>
          </a:p>
          <a:p>
            <a:endParaRPr lang="de-AT" dirty="0"/>
          </a:p>
        </p:txBody>
      </p:sp>
      <p:sp>
        <p:nvSpPr>
          <p:cNvPr id="9" name="Textfeld 8"/>
          <p:cNvSpPr txBox="1"/>
          <p:nvPr/>
        </p:nvSpPr>
        <p:spPr>
          <a:xfrm>
            <a:off x="460634" y="4581128"/>
            <a:ext cx="504016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000" b="1" dirty="0" smtClean="0">
                <a:solidFill>
                  <a:srgbClr val="FF0000"/>
                </a:solidFill>
              </a:rPr>
              <a:t>Pauschalversicherungssummen </a:t>
            </a:r>
            <a:br>
              <a:rPr lang="de-AT" sz="2000" b="1" dirty="0" smtClean="0">
                <a:solidFill>
                  <a:srgbClr val="FF0000"/>
                </a:solidFill>
              </a:rPr>
            </a:br>
            <a:r>
              <a:rPr lang="de-AT" sz="2000" b="1" dirty="0" smtClean="0">
                <a:solidFill>
                  <a:srgbClr val="FF0000"/>
                </a:solidFill>
              </a:rPr>
              <a:t>über EUR 10 Mio. sollten Standard sein!</a:t>
            </a:r>
          </a:p>
          <a:p>
            <a:endParaRPr lang="de-AT" sz="1600" b="1" dirty="0">
              <a:solidFill>
                <a:srgbClr val="FF0000"/>
              </a:solidFill>
            </a:endParaRPr>
          </a:p>
          <a:p>
            <a:r>
              <a:rPr lang="de-AT" sz="1600" dirty="0" smtClean="0"/>
              <a:t>Auf ausreichende Subversicherungssummen</a:t>
            </a:r>
            <a:br>
              <a:rPr lang="de-AT" sz="1600" dirty="0" smtClean="0"/>
            </a:br>
            <a:r>
              <a:rPr lang="de-AT" sz="1600" dirty="0" smtClean="0"/>
              <a:t>(z. B. für Umweltschäden) ist zu achten.</a:t>
            </a:r>
            <a:endParaRPr lang="de-AT" sz="1600" dirty="0"/>
          </a:p>
        </p:txBody>
      </p:sp>
    </p:spTree>
    <p:extLst>
      <p:ext uri="{BB962C8B-B14F-4D97-AF65-F5344CB8AC3E}">
        <p14:creationId xmlns:p14="http://schemas.microsoft.com/office/powerpoint/2010/main" val="4151762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30706">
            <a:off x="3404752" y="2040336"/>
            <a:ext cx="4283968" cy="201622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800" dirty="0"/>
              <a:t>n</a:t>
            </a:r>
            <a:r>
              <a:rPr lang="de-AT" sz="2800" dirty="0" smtClean="0"/>
              <a:t>otwendige Deckungserweiterungen</a:t>
            </a:r>
            <a:endParaRPr lang="de-AT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556792"/>
            <a:ext cx="7283152" cy="792088"/>
          </a:xfrm>
        </p:spPr>
        <p:txBody>
          <a:bodyPr/>
          <a:lstStyle/>
          <a:p>
            <a:pPr marL="0" indent="0">
              <a:buNone/>
            </a:pPr>
            <a:r>
              <a:rPr lang="de-AT" sz="1800" dirty="0" smtClean="0"/>
              <a:t>Allgemeine Versicherungsbedingungen beinhalten </a:t>
            </a:r>
            <a:r>
              <a:rPr lang="de-AT" sz="1800" b="1" dirty="0" smtClean="0">
                <a:solidFill>
                  <a:srgbClr val="FF0000"/>
                </a:solidFill>
              </a:rPr>
              <a:t>Ausschlüsse</a:t>
            </a:r>
            <a:r>
              <a:rPr lang="de-AT" sz="1800" dirty="0" smtClean="0">
                <a:solidFill>
                  <a:srgbClr val="FF0000"/>
                </a:solidFill>
              </a:rPr>
              <a:t> </a:t>
            </a:r>
            <a:r>
              <a:rPr lang="de-AT" sz="1800" dirty="0" smtClean="0"/>
              <a:t/>
            </a:r>
            <a:br>
              <a:rPr lang="de-AT" sz="1800" dirty="0" smtClean="0"/>
            </a:br>
            <a:r>
              <a:rPr lang="de-AT" sz="1800" dirty="0" smtClean="0"/>
              <a:t>und </a:t>
            </a:r>
            <a:r>
              <a:rPr lang="de-AT" sz="1800" b="1" dirty="0" smtClean="0">
                <a:solidFill>
                  <a:srgbClr val="FF0000"/>
                </a:solidFill>
              </a:rPr>
              <a:t>Beschränkungen</a:t>
            </a:r>
            <a:r>
              <a:rPr lang="de-AT" sz="1800" dirty="0" smtClean="0"/>
              <a:t>: </a:t>
            </a:r>
          </a:p>
          <a:p>
            <a:pPr marL="0" indent="0">
              <a:buNone/>
            </a:pPr>
            <a:endParaRPr lang="de-AT" sz="2400" dirty="0"/>
          </a:p>
        </p:txBody>
      </p:sp>
      <p:sp>
        <p:nvSpPr>
          <p:cNvPr id="6" name="Textfeld 5"/>
          <p:cNvSpPr txBox="1"/>
          <p:nvPr/>
        </p:nvSpPr>
        <p:spPr>
          <a:xfrm>
            <a:off x="456680" y="3020760"/>
            <a:ext cx="28648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800" dirty="0" smtClean="0"/>
              <a:t>Achten Sie daher</a:t>
            </a:r>
            <a:br>
              <a:rPr lang="de-AT" sz="1800" dirty="0" smtClean="0"/>
            </a:br>
            <a:r>
              <a:rPr lang="de-AT" sz="1800" dirty="0" smtClean="0"/>
              <a:t>auf entsprechende</a:t>
            </a:r>
          </a:p>
          <a:p>
            <a:r>
              <a:rPr lang="de-AT" sz="1800" b="1" dirty="0" smtClean="0"/>
              <a:t>Deckungserweiterungen</a:t>
            </a:r>
            <a:r>
              <a:rPr lang="de-AT" sz="1800" dirty="0" smtClean="0"/>
              <a:t/>
            </a:r>
            <a:br>
              <a:rPr lang="de-AT" sz="1800" dirty="0" smtClean="0"/>
            </a:br>
            <a:r>
              <a:rPr lang="de-AT" sz="1800" dirty="0" smtClean="0"/>
              <a:t>wie z. B.:</a:t>
            </a:r>
            <a:endParaRPr lang="de-AT" sz="1800" dirty="0"/>
          </a:p>
        </p:txBody>
      </p:sp>
      <p:sp>
        <p:nvSpPr>
          <p:cNvPr id="7" name="Textfeld 6"/>
          <p:cNvSpPr txBox="1"/>
          <p:nvPr/>
        </p:nvSpPr>
        <p:spPr>
          <a:xfrm>
            <a:off x="467544" y="4365104"/>
            <a:ext cx="794332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800" i="1" dirty="0" smtClean="0"/>
              <a:t>Tätigkeitsschäden, </a:t>
            </a:r>
            <a:r>
              <a:rPr lang="de-AT" sz="1800" i="1" dirty="0" err="1" smtClean="0"/>
              <a:t>Allmählichkeitsschäden</a:t>
            </a:r>
            <a:r>
              <a:rPr lang="de-AT" sz="1800" i="1" dirty="0" smtClean="0"/>
              <a:t>, Verwahrungsschäden, Schäden</a:t>
            </a:r>
            <a:br>
              <a:rPr lang="de-AT" sz="1800" i="1" dirty="0" smtClean="0"/>
            </a:br>
            <a:r>
              <a:rPr lang="de-AT" sz="1800" i="1" dirty="0" smtClean="0"/>
              <a:t>nach dem Wasserrechtsgesetz, Bauherrenrisiko, Arbeitsunfälle unter</a:t>
            </a:r>
            <a:br>
              <a:rPr lang="de-AT" sz="1800" i="1" dirty="0" smtClean="0"/>
            </a:br>
            <a:r>
              <a:rPr lang="de-AT" sz="1800" i="1" dirty="0" smtClean="0"/>
              <a:t>gleichgestellten Arbeitnehmern, Europadeckung</a:t>
            </a:r>
          </a:p>
          <a:p>
            <a:endParaRPr lang="de-AT" sz="1800" dirty="0"/>
          </a:p>
          <a:p>
            <a:r>
              <a:rPr lang="de-AT" sz="1800" dirty="0" smtClean="0"/>
              <a:t>… und natürlich auch auf die </a:t>
            </a:r>
            <a:r>
              <a:rPr lang="de-AT" sz="1800" b="1" dirty="0" smtClean="0"/>
              <a:t>Einhaltung vertraglicher Obliegenheiten!</a:t>
            </a:r>
            <a:endParaRPr lang="de-AT" sz="1800" b="1" dirty="0"/>
          </a:p>
        </p:txBody>
      </p:sp>
    </p:spTree>
    <p:extLst>
      <p:ext uri="{BB962C8B-B14F-4D97-AF65-F5344CB8AC3E}">
        <p14:creationId xmlns:p14="http://schemas.microsoft.com/office/powerpoint/2010/main" val="3399233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800" dirty="0" smtClean="0"/>
              <a:t>Amts- und Organhaftpflichtversicherung</a:t>
            </a:r>
            <a:endParaRPr lang="de-AT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32048"/>
          </a:xfrm>
        </p:spPr>
        <p:txBody>
          <a:bodyPr/>
          <a:lstStyle/>
          <a:p>
            <a:pPr marL="0" indent="0">
              <a:buNone/>
            </a:pPr>
            <a:r>
              <a:rPr lang="de-AT" sz="2000" dirty="0" smtClean="0">
                <a:sym typeface="Wingdings" panose="05000000000000000000" pitchFamily="2" charset="2"/>
              </a:rPr>
              <a:t> bietet </a:t>
            </a:r>
            <a:r>
              <a:rPr lang="de-AT" sz="2000" dirty="0" smtClean="0"/>
              <a:t>Schutz für das Organ bei Vollziehung der Gesetze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916832"/>
            <a:ext cx="7560840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3186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800" dirty="0" smtClean="0"/>
              <a:t>Amtshaftpflichtversicherung</a:t>
            </a:r>
            <a:endParaRPr lang="de-AT" sz="28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564234"/>
            <a:ext cx="6048671" cy="3817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467544" y="1268760"/>
            <a:ext cx="14184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400" dirty="0" smtClean="0"/>
              <a:t>AVBR Deckung</a:t>
            </a:r>
            <a:endParaRPr lang="de-AT" sz="1400" dirty="0"/>
          </a:p>
        </p:txBody>
      </p:sp>
      <p:sp>
        <p:nvSpPr>
          <p:cNvPr id="6" name="Textfeld 5"/>
          <p:cNvSpPr txBox="1"/>
          <p:nvPr/>
        </p:nvSpPr>
        <p:spPr>
          <a:xfrm>
            <a:off x="467544" y="1700808"/>
            <a:ext cx="55157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1400" dirty="0" smtClean="0"/>
              <a:t>Versicherungsnehmer ist die Gemeinde (bzw. der Rechtsträger</a:t>
            </a:r>
            <a:r>
              <a:rPr lang="de-AT" sz="140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1400" dirty="0" smtClean="0"/>
              <a:t>Versicherungsschutz besteht für die Gemeinde und das Organ</a:t>
            </a:r>
            <a:endParaRPr lang="de-AT" sz="1400" dirty="0"/>
          </a:p>
        </p:txBody>
      </p:sp>
      <p:sp>
        <p:nvSpPr>
          <p:cNvPr id="7" name="Textfeld 6"/>
          <p:cNvSpPr txBox="1"/>
          <p:nvPr/>
        </p:nvSpPr>
        <p:spPr>
          <a:xfrm rot="18169174">
            <a:off x="5492086" y="4167425"/>
            <a:ext cx="4110260" cy="52322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Ein allfälliger </a:t>
            </a:r>
            <a:r>
              <a:rPr lang="de-AT" sz="1400" dirty="0" smtClean="0"/>
              <a:t>Regress gegen </a:t>
            </a:r>
            <a:r>
              <a:rPr lang="de-AT" sz="1400" dirty="0"/>
              <a:t>das Organ  findet im </a:t>
            </a:r>
            <a:r>
              <a:rPr lang="de-AT" sz="1400" dirty="0" smtClean="0"/>
              <a:t>Falle der groben Fahrlässigkeit </a:t>
            </a:r>
            <a:r>
              <a:rPr lang="de-AT" sz="1400" dirty="0" smtClean="0"/>
              <a:t>nicht </a:t>
            </a:r>
            <a:r>
              <a:rPr lang="de-AT" sz="1400" dirty="0" smtClean="0"/>
              <a:t>statt!</a:t>
            </a:r>
            <a:endParaRPr lang="de-AT" sz="1400" dirty="0"/>
          </a:p>
        </p:txBody>
      </p:sp>
    </p:spTree>
    <p:extLst>
      <p:ext uri="{BB962C8B-B14F-4D97-AF65-F5344CB8AC3E}">
        <p14:creationId xmlns:p14="http://schemas.microsoft.com/office/powerpoint/2010/main" val="4076118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800" dirty="0" smtClean="0"/>
              <a:t>Amtshaftpflichtversicherung</a:t>
            </a:r>
            <a:endParaRPr lang="de-AT" sz="2800" dirty="0"/>
          </a:p>
        </p:txBody>
      </p:sp>
      <p:sp>
        <p:nvSpPr>
          <p:cNvPr id="6" name="Textfeld 5"/>
          <p:cNvSpPr txBox="1"/>
          <p:nvPr/>
        </p:nvSpPr>
        <p:spPr>
          <a:xfrm>
            <a:off x="467544" y="1196752"/>
            <a:ext cx="14280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400" dirty="0" smtClean="0"/>
              <a:t>AVBO Deckung</a:t>
            </a:r>
            <a:endParaRPr lang="de-AT" sz="1400" dirty="0"/>
          </a:p>
        </p:txBody>
      </p:sp>
      <p:sp>
        <p:nvSpPr>
          <p:cNvPr id="7" name="Textfeld 6"/>
          <p:cNvSpPr txBox="1"/>
          <p:nvPr/>
        </p:nvSpPr>
        <p:spPr>
          <a:xfrm>
            <a:off x="467544" y="1578278"/>
            <a:ext cx="76664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1400" dirty="0" smtClean="0"/>
              <a:t>Versicherungsnehmer ist das </a:t>
            </a:r>
            <a:r>
              <a:rPr lang="de-AT" sz="1400" dirty="0" smtClean="0"/>
              <a:t>Organ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1400" dirty="0" smtClean="0"/>
              <a:t>Sinnvoll, wenn für den </a:t>
            </a:r>
            <a:r>
              <a:rPr lang="de-AT" sz="1400" dirty="0" err="1" smtClean="0"/>
              <a:t>Rechtsräger</a:t>
            </a:r>
            <a:r>
              <a:rPr lang="de-AT" sz="1400" dirty="0" smtClean="0"/>
              <a:t> keine Amtshaftpflichtversicherung nach AVBR besteht. </a:t>
            </a:r>
            <a:endParaRPr lang="de-AT" sz="1400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147" y="2100131"/>
            <a:ext cx="5256585" cy="360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feld 9"/>
          <p:cNvSpPr txBox="1"/>
          <p:nvPr/>
        </p:nvSpPr>
        <p:spPr>
          <a:xfrm>
            <a:off x="5052262" y="2930748"/>
            <a:ext cx="3840218" cy="25237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de-AT" sz="1200" dirty="0" smtClean="0"/>
              <a:t>Das Organ schädigt einen Dritten</a:t>
            </a:r>
            <a:br>
              <a:rPr lang="de-AT" sz="1200" dirty="0" smtClean="0"/>
            </a:br>
            <a:endParaRPr lang="de-AT" sz="1200" dirty="0" smtClean="0"/>
          </a:p>
          <a:p>
            <a:pPr marL="457200" indent="-457200">
              <a:buFont typeface="+mj-lt"/>
              <a:buAutoNum type="arabicPeriod"/>
            </a:pPr>
            <a:r>
              <a:rPr lang="de-AT" sz="1200" dirty="0" smtClean="0"/>
              <a:t>Schadenersatzanspruch ergeht an den </a:t>
            </a:r>
            <a:br>
              <a:rPr lang="de-AT" sz="1200" dirty="0" smtClean="0"/>
            </a:br>
            <a:r>
              <a:rPr lang="de-AT" sz="1200" dirty="0" smtClean="0"/>
              <a:t>übergeordneten Rechtsträger</a:t>
            </a:r>
            <a:br>
              <a:rPr lang="de-AT" sz="1200" dirty="0" smtClean="0"/>
            </a:br>
            <a:endParaRPr lang="de-AT" sz="1200" dirty="0" smtClean="0"/>
          </a:p>
          <a:p>
            <a:pPr marL="457200" indent="-457200">
              <a:buFont typeface="+mj-lt"/>
              <a:buAutoNum type="arabicPeriod"/>
            </a:pPr>
            <a:r>
              <a:rPr lang="de-AT" sz="1200" dirty="0" smtClean="0"/>
              <a:t>Der Rechtsträger nimmt beim grob fahrlässig</a:t>
            </a:r>
            <a:br>
              <a:rPr lang="de-AT" sz="1200" dirty="0" smtClean="0"/>
            </a:br>
            <a:r>
              <a:rPr lang="de-AT" sz="1200" dirty="0" smtClean="0"/>
              <a:t>handelnden Organ Regress</a:t>
            </a:r>
            <a:br>
              <a:rPr lang="de-AT" sz="1200" dirty="0" smtClean="0"/>
            </a:br>
            <a:endParaRPr lang="de-AT" sz="1200" dirty="0" smtClean="0"/>
          </a:p>
          <a:p>
            <a:pPr marL="457200" indent="-457200">
              <a:buFont typeface="+mj-lt"/>
              <a:buAutoNum type="arabicPeriod"/>
            </a:pPr>
            <a:r>
              <a:rPr lang="de-AT" sz="1200" dirty="0" smtClean="0"/>
              <a:t>Kraft Vertrag deckt der Versicherer des Organs</a:t>
            </a:r>
            <a:br>
              <a:rPr lang="de-AT" sz="1200" dirty="0" smtClean="0"/>
            </a:br>
            <a:r>
              <a:rPr lang="de-AT" sz="1200" dirty="0" smtClean="0"/>
              <a:t>den Schadenfall</a:t>
            </a:r>
            <a:br>
              <a:rPr lang="de-AT" sz="1200" dirty="0" smtClean="0"/>
            </a:br>
            <a:endParaRPr lang="de-AT" sz="1200" dirty="0" smtClean="0"/>
          </a:p>
          <a:p>
            <a:pPr marL="457200" indent="-457200">
              <a:buFont typeface="+mj-lt"/>
              <a:buAutoNum type="arabicPeriod"/>
            </a:pPr>
            <a:r>
              <a:rPr lang="de-AT" sz="1200" dirty="0" smtClean="0"/>
              <a:t>Erledigung des Schadenersatzanspruchs</a:t>
            </a:r>
          </a:p>
          <a:p>
            <a:pPr marL="457200" indent="-457200">
              <a:buFont typeface="+mj-lt"/>
              <a:buAutoNum type="arabicPeriod"/>
            </a:pPr>
            <a:endParaRPr lang="de-AT" sz="1400" dirty="0"/>
          </a:p>
        </p:txBody>
      </p:sp>
    </p:spTree>
    <p:extLst>
      <p:ext uri="{BB962C8B-B14F-4D97-AF65-F5344CB8AC3E}">
        <p14:creationId xmlns:p14="http://schemas.microsoft.com/office/powerpoint/2010/main" val="1081937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800" dirty="0" smtClean="0"/>
              <a:t>Organhaftpflichtversicherung</a:t>
            </a:r>
            <a:endParaRPr lang="de-AT" sz="2800" dirty="0"/>
          </a:p>
        </p:txBody>
      </p:sp>
      <p:sp>
        <p:nvSpPr>
          <p:cNvPr id="6" name="Textfeld 5"/>
          <p:cNvSpPr txBox="1"/>
          <p:nvPr/>
        </p:nvSpPr>
        <p:spPr>
          <a:xfrm>
            <a:off x="514500" y="1196752"/>
            <a:ext cx="132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400" dirty="0" smtClean="0"/>
              <a:t>OVB Deckung</a:t>
            </a:r>
            <a:endParaRPr lang="de-AT" sz="1400" dirty="0"/>
          </a:p>
        </p:txBody>
      </p:sp>
      <p:sp>
        <p:nvSpPr>
          <p:cNvPr id="7" name="Textfeld 6"/>
          <p:cNvSpPr txBox="1"/>
          <p:nvPr/>
        </p:nvSpPr>
        <p:spPr>
          <a:xfrm>
            <a:off x="539552" y="1578278"/>
            <a:ext cx="53396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1400" dirty="0" smtClean="0"/>
              <a:t>Versicherungsnehmer ist das </a:t>
            </a:r>
            <a:r>
              <a:rPr lang="de-AT" sz="1400" dirty="0" smtClean="0"/>
              <a:t>Organ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1400" dirty="0" smtClean="0"/>
              <a:t>Es besteht keine Deckung für die Amtshaftpflichtversicherung</a:t>
            </a:r>
            <a:endParaRPr lang="de-AT" sz="14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552" y="2101498"/>
            <a:ext cx="5726418" cy="412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4754809" y="3218780"/>
            <a:ext cx="3840218" cy="21544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de-AT" sz="1200" dirty="0" smtClean="0"/>
              <a:t>Das Organ schädigt den Rechtsträger direkt</a:t>
            </a:r>
            <a:br>
              <a:rPr lang="de-AT" sz="1200" dirty="0" smtClean="0"/>
            </a:br>
            <a:endParaRPr lang="de-AT" sz="1200" dirty="0" smtClean="0"/>
          </a:p>
          <a:p>
            <a:pPr marL="457200" indent="-457200">
              <a:buFont typeface="+mj-lt"/>
              <a:buAutoNum type="arabicPeriod"/>
            </a:pPr>
            <a:r>
              <a:rPr lang="de-AT" sz="1200" dirty="0" smtClean="0"/>
              <a:t>Schadenersatzanspruch ergeht an das Organ</a:t>
            </a:r>
            <a:br>
              <a:rPr lang="de-AT" sz="1200" dirty="0" smtClean="0"/>
            </a:br>
            <a:endParaRPr lang="de-AT" sz="1200" dirty="0" smtClean="0"/>
          </a:p>
          <a:p>
            <a:pPr marL="457200" indent="-457200">
              <a:buFont typeface="+mj-lt"/>
              <a:buAutoNum type="arabicPeriod"/>
            </a:pPr>
            <a:r>
              <a:rPr lang="de-AT" sz="1200" dirty="0" smtClean="0"/>
              <a:t>Entfällt</a:t>
            </a:r>
            <a:br>
              <a:rPr lang="de-AT" sz="1200" dirty="0" smtClean="0"/>
            </a:br>
            <a:endParaRPr lang="de-AT" sz="1200" dirty="0" smtClean="0"/>
          </a:p>
          <a:p>
            <a:pPr marL="457200" indent="-457200">
              <a:buFont typeface="+mj-lt"/>
              <a:buAutoNum type="arabicPeriod"/>
            </a:pPr>
            <a:r>
              <a:rPr lang="de-AT" sz="1200" dirty="0" smtClean="0"/>
              <a:t>Kraft Vertrag deckt der Versicherer des Organs</a:t>
            </a:r>
            <a:br>
              <a:rPr lang="de-AT" sz="1200" dirty="0" smtClean="0"/>
            </a:br>
            <a:r>
              <a:rPr lang="de-AT" sz="1200" dirty="0" smtClean="0"/>
              <a:t>den Schadenfall</a:t>
            </a:r>
            <a:br>
              <a:rPr lang="de-AT" sz="1200" dirty="0" smtClean="0"/>
            </a:br>
            <a:endParaRPr lang="de-AT" sz="1200" dirty="0" smtClean="0"/>
          </a:p>
          <a:p>
            <a:pPr marL="457200" indent="-457200">
              <a:buFont typeface="+mj-lt"/>
              <a:buAutoNum type="arabicPeriod"/>
            </a:pPr>
            <a:r>
              <a:rPr lang="de-AT" sz="1200" dirty="0" smtClean="0"/>
              <a:t>Erledigung des Schadenersatzanspruchs</a:t>
            </a:r>
          </a:p>
          <a:p>
            <a:pPr marL="457200" indent="-457200">
              <a:buFont typeface="+mj-lt"/>
              <a:buAutoNum type="arabicPeriod"/>
            </a:pPr>
            <a:endParaRPr lang="de-AT" sz="1400" dirty="0"/>
          </a:p>
        </p:txBody>
      </p:sp>
    </p:spTree>
    <p:extLst>
      <p:ext uri="{BB962C8B-B14F-4D97-AF65-F5344CB8AC3E}">
        <p14:creationId xmlns:p14="http://schemas.microsoft.com/office/powerpoint/2010/main" val="2751590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AT" dirty="0" smtClean="0"/>
              <a:t>Inhalt / Agenda</a:t>
            </a:r>
            <a:endParaRPr lang="de-AT" dirty="0" smtClean="0"/>
          </a:p>
        </p:txBody>
      </p:sp>
      <p:sp>
        <p:nvSpPr>
          <p:cNvPr id="4099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de-AT" sz="2000" b="1" dirty="0" smtClean="0"/>
              <a:t>Risikomanagement</a:t>
            </a:r>
            <a:r>
              <a:rPr lang="de-AT" sz="2000" dirty="0" smtClean="0"/>
              <a:t/>
            </a:r>
            <a:br>
              <a:rPr lang="de-AT" sz="2000" dirty="0" smtClean="0"/>
            </a:br>
            <a:endParaRPr lang="de-AT" sz="2000" dirty="0" smtClean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de-AT" sz="2000" b="1" dirty="0" smtClean="0"/>
              <a:t>Haftpflichtversicherung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AT" sz="1600" dirty="0" smtClean="0"/>
              <a:t>Gemeindehaftpflichtversicherung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AT" sz="1600" dirty="0" smtClean="0"/>
              <a:t>Amts- und Organhaftpflichtversicherung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AT" sz="1600" dirty="0" smtClean="0"/>
              <a:t>Exkurs: Absicherungsmöglichkeit für Vereine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AT" sz="1600" dirty="0" smtClean="0"/>
              <a:t>Exkurs: Absicherung von Dienstreisen der Bediensteten mit Privatfahrzeugen</a:t>
            </a:r>
            <a:br>
              <a:rPr lang="de-AT" sz="1600" dirty="0" smtClean="0"/>
            </a:br>
            <a:endParaRPr lang="de-AT" sz="1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e-AT" sz="2000" b="1" dirty="0" smtClean="0"/>
              <a:t>D&amp;O Haftpflichtversicherung für Manager </a:t>
            </a:r>
            <a:r>
              <a:rPr lang="de-AT" sz="2000" dirty="0" smtClean="0"/>
              <a:t/>
            </a:r>
            <a:br>
              <a:rPr lang="de-AT" sz="2000" dirty="0" smtClean="0"/>
            </a:br>
            <a:r>
              <a:rPr lang="de-AT" sz="1600" dirty="0" smtClean="0"/>
              <a:t>(Bürgermeister und leitende Bedienstete)</a:t>
            </a:r>
            <a:br>
              <a:rPr lang="de-AT" sz="1600" dirty="0" smtClean="0"/>
            </a:br>
            <a:endParaRPr lang="de-AT" sz="1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e-AT" sz="2000" b="1" dirty="0" smtClean="0"/>
              <a:t>Strafrechtsschutzversicherung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Robert\AppData\Local\Microsoft\Windows\Temporary Internet Files\Content.IE5\4VVRR2VW\post-it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57930">
            <a:off x="6330818" y="1659745"/>
            <a:ext cx="3033078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800" dirty="0" smtClean="0"/>
              <a:t>Manager Haftpflichtversicherung (D&amp;O)</a:t>
            </a:r>
            <a:endParaRPr lang="de-AT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3600400"/>
          </a:xfrm>
        </p:spPr>
        <p:txBody>
          <a:bodyPr/>
          <a:lstStyle/>
          <a:p>
            <a:r>
              <a:rPr lang="de-AT" sz="1600" dirty="0" smtClean="0"/>
              <a:t>Versicherungsschutz </a:t>
            </a:r>
            <a:r>
              <a:rPr lang="de-AT" sz="1600" dirty="0" smtClean="0"/>
              <a:t>in der D&amp; O Versicherung besteht </a:t>
            </a:r>
            <a:r>
              <a:rPr lang="de-AT" sz="1600" dirty="0" smtClean="0"/>
              <a:t/>
            </a:r>
            <a:br>
              <a:rPr lang="de-AT" sz="1600" dirty="0" smtClean="0"/>
            </a:br>
            <a:endParaRPr lang="de-AT" sz="1600" dirty="0" smtClean="0"/>
          </a:p>
          <a:p>
            <a:pPr lvl="1"/>
            <a:r>
              <a:rPr lang="de-AT" sz="1600" dirty="0" smtClean="0"/>
              <a:t>für die </a:t>
            </a:r>
            <a:r>
              <a:rPr lang="de-AT" sz="1600" b="1" dirty="0" smtClean="0"/>
              <a:t>persönliche Haftpflicht von Unternehmensorganen </a:t>
            </a:r>
            <a:br>
              <a:rPr lang="de-AT" sz="1600" b="1" dirty="0" smtClean="0"/>
            </a:br>
            <a:r>
              <a:rPr lang="de-AT" sz="1600" dirty="0" smtClean="0"/>
              <a:t>(</a:t>
            </a:r>
            <a:r>
              <a:rPr lang="de-AT" sz="1600" dirty="0" smtClean="0">
                <a:sym typeface="Wingdings" panose="05000000000000000000" pitchFamily="2" charset="2"/>
              </a:rPr>
              <a:t>betrifft nicht die Hoheitsverwaltung</a:t>
            </a:r>
            <a:r>
              <a:rPr lang="de-AT" sz="1600" dirty="0" smtClean="0">
                <a:sym typeface="Wingdings" panose="05000000000000000000" pitchFamily="2" charset="2"/>
              </a:rPr>
              <a:t>)</a:t>
            </a:r>
            <a:endParaRPr lang="de-AT" sz="1600" dirty="0" smtClean="0"/>
          </a:p>
          <a:p>
            <a:pPr lvl="1"/>
            <a:r>
              <a:rPr lang="de-AT" sz="1600" dirty="0" smtClean="0"/>
              <a:t>wegen </a:t>
            </a:r>
            <a:r>
              <a:rPr lang="de-AT" sz="1600" b="1" dirty="0" smtClean="0"/>
              <a:t>Pflichtverletzung</a:t>
            </a:r>
            <a:r>
              <a:rPr lang="de-AT" sz="1600" dirty="0" smtClean="0"/>
              <a:t> in Ausübung ihrer </a:t>
            </a:r>
            <a:r>
              <a:rPr lang="de-AT" sz="1600" dirty="0" smtClean="0"/>
              <a:t>Organtätigkeit</a:t>
            </a:r>
            <a:endParaRPr lang="de-AT" sz="1600" dirty="0" smtClean="0"/>
          </a:p>
          <a:p>
            <a:pPr lvl="1"/>
            <a:r>
              <a:rPr lang="de-AT" sz="1600" dirty="0" smtClean="0"/>
              <a:t>wegen </a:t>
            </a:r>
            <a:r>
              <a:rPr lang="de-AT" sz="1600" b="1" dirty="0" smtClean="0"/>
              <a:t>Inanspruchnahme für Vermögensschäden</a:t>
            </a:r>
            <a:r>
              <a:rPr lang="de-AT" sz="1600" dirty="0" smtClean="0"/>
              <a:t> </a:t>
            </a:r>
          </a:p>
          <a:p>
            <a:pPr lvl="1"/>
            <a:r>
              <a:rPr lang="de-AT" sz="1600" dirty="0"/>
              <a:t>v</a:t>
            </a:r>
            <a:r>
              <a:rPr lang="de-AT" sz="1600" dirty="0" smtClean="0"/>
              <a:t>on </a:t>
            </a:r>
            <a:r>
              <a:rPr lang="de-AT" sz="1600" b="1" dirty="0" smtClean="0"/>
              <a:t>Dritten</a:t>
            </a:r>
            <a:r>
              <a:rPr lang="de-AT" sz="1600" dirty="0" smtClean="0"/>
              <a:t> (Außenverhältnis) </a:t>
            </a:r>
            <a:r>
              <a:rPr lang="de-AT" sz="1600" dirty="0" smtClean="0"/>
              <a:t>sowie</a:t>
            </a:r>
            <a:endParaRPr lang="de-AT" sz="1600" dirty="0" smtClean="0"/>
          </a:p>
          <a:p>
            <a:pPr lvl="1"/>
            <a:r>
              <a:rPr lang="de-AT" sz="1600" dirty="0"/>
              <a:t>d</a:t>
            </a:r>
            <a:r>
              <a:rPr lang="de-AT" sz="1600" dirty="0" smtClean="0"/>
              <a:t>es </a:t>
            </a:r>
            <a:r>
              <a:rPr lang="de-AT" sz="1600" b="1" dirty="0" smtClean="0"/>
              <a:t>versicherten Unternehmens</a:t>
            </a:r>
            <a:r>
              <a:rPr lang="de-AT" sz="1600" dirty="0" smtClean="0"/>
              <a:t> selbst (Innenverhältnis)</a:t>
            </a:r>
          </a:p>
          <a:p>
            <a:pPr marL="0" indent="0">
              <a:buNone/>
            </a:pPr>
            <a:endParaRPr lang="de-AT" sz="1600" dirty="0"/>
          </a:p>
          <a:p>
            <a:pPr marL="0" indent="0">
              <a:buNone/>
            </a:pPr>
            <a:r>
              <a:rPr lang="de-AT" sz="1600" b="1" dirty="0" smtClean="0"/>
              <a:t>Versicherte Personen</a:t>
            </a:r>
            <a:r>
              <a:rPr lang="de-AT" sz="1600" b="1" dirty="0"/>
              <a:t>: </a:t>
            </a:r>
            <a:r>
              <a:rPr lang="de-AT" sz="1600" dirty="0"/>
              <a:t>Alle ehemaligen, gegenwärtigen und zukünftigen Mitglieder der Geschäftsführung, des Vorstands, Aufsichtsrats, des Bei- und Verwaltungsrats sowie unter speziellen Voraussetzungen auch leitende Angestellte und Prokuristen</a:t>
            </a:r>
            <a:r>
              <a:rPr lang="de-AT" sz="1600" dirty="0" smtClean="0"/>
              <a:t/>
            </a:r>
            <a:br>
              <a:rPr lang="de-AT" sz="1600" dirty="0" smtClean="0"/>
            </a:br>
            <a:endParaRPr lang="de-AT" sz="1600" dirty="0" smtClean="0"/>
          </a:p>
        </p:txBody>
      </p:sp>
      <p:sp>
        <p:nvSpPr>
          <p:cNvPr id="4" name="Textfeld 3"/>
          <p:cNvSpPr txBox="1"/>
          <p:nvPr/>
        </p:nvSpPr>
        <p:spPr>
          <a:xfrm>
            <a:off x="467544" y="1556792"/>
            <a:ext cx="72747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>
                <a:solidFill>
                  <a:srgbClr val="FF0000"/>
                </a:solidFill>
              </a:rPr>
              <a:t>Reicht eine reine Organhaftpflichtversicherung aus?</a:t>
            </a:r>
            <a:endParaRPr lang="de-AT" dirty="0">
              <a:solidFill>
                <a:srgbClr val="FF0000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 rot="21092711">
            <a:off x="6954736" y="2620439"/>
            <a:ext cx="17963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 sz="1400">
                <a:solidFill>
                  <a:schemeClr val="accent6"/>
                </a:solidFill>
                <a:latin typeface="Comic Sans MS" panose="030F0702030302020204" pitchFamily="66" charset="0"/>
              </a:defRPr>
            </a:lvl1pPr>
          </a:lstStyle>
          <a:p>
            <a:r>
              <a:rPr lang="de-AT" sz="1200" b="1" dirty="0" smtClean="0"/>
              <a:t>Ist jedenfalls Thema </a:t>
            </a:r>
            <a:br>
              <a:rPr lang="de-AT" sz="1200" b="1" dirty="0" smtClean="0"/>
            </a:br>
            <a:r>
              <a:rPr lang="de-AT" sz="1200" b="1" dirty="0" smtClean="0"/>
              <a:t>für</a:t>
            </a:r>
            <a:r>
              <a:rPr lang="de-AT" sz="1200" b="1" dirty="0"/>
              <a:t> </a:t>
            </a:r>
            <a:r>
              <a:rPr lang="de-AT" sz="1200" b="1" dirty="0" smtClean="0"/>
              <a:t>ausgegliederte Gemeinde</a:t>
            </a:r>
            <a:r>
              <a:rPr lang="de-AT" sz="1200" b="1" dirty="0" smtClean="0"/>
              <a:t>betriebe (</a:t>
            </a:r>
            <a:r>
              <a:rPr lang="de-AT" sz="1200" b="1" dirty="0" err="1" smtClean="0"/>
              <a:t>GmbH‘s</a:t>
            </a:r>
            <a:r>
              <a:rPr lang="de-AT" sz="1200" b="1" dirty="0" smtClean="0"/>
              <a:t>)!</a:t>
            </a:r>
            <a:endParaRPr lang="de-AT" sz="1200" b="1" dirty="0"/>
          </a:p>
        </p:txBody>
      </p:sp>
    </p:spTree>
    <p:extLst>
      <p:ext uri="{BB962C8B-B14F-4D97-AF65-F5344CB8AC3E}">
        <p14:creationId xmlns:p14="http://schemas.microsoft.com/office/powerpoint/2010/main" val="2264627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800" dirty="0" smtClean="0"/>
              <a:t>D&amp;O Versicherung Beispiele</a:t>
            </a:r>
            <a:endParaRPr lang="de-AT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 rot="1067906">
            <a:off x="548353" y="2398779"/>
            <a:ext cx="4690864" cy="792088"/>
          </a:xfrm>
          <a:pattFill prst="pct25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2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de-AT" sz="1800" b="1" dirty="0" smtClean="0"/>
              <a:t>Finanz- und Rechnungswesen:</a:t>
            </a:r>
          </a:p>
          <a:p>
            <a:pPr marL="0" indent="0">
              <a:buNone/>
            </a:pPr>
            <a:r>
              <a:rPr lang="de-AT" sz="1800" dirty="0" smtClean="0"/>
              <a:t>Mangelnde Kontrolle, Bilanzmanipulationen</a:t>
            </a:r>
            <a:endParaRPr lang="de-AT" sz="1800" dirty="0"/>
          </a:p>
        </p:txBody>
      </p:sp>
      <p:sp>
        <p:nvSpPr>
          <p:cNvPr id="5" name="Textfeld 4"/>
          <p:cNvSpPr txBox="1"/>
          <p:nvPr/>
        </p:nvSpPr>
        <p:spPr>
          <a:xfrm>
            <a:off x="3802930" y="1569566"/>
            <a:ext cx="4536504" cy="923330"/>
          </a:xfrm>
          <a:prstGeom prst="rect">
            <a:avLst/>
          </a:prstGeom>
          <a:pattFill prst="pct20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de-AT" sz="1800" b="1" dirty="0" smtClean="0"/>
              <a:t>Personal: </a:t>
            </a:r>
            <a:br>
              <a:rPr lang="de-AT" sz="1800" b="1" dirty="0" smtClean="0"/>
            </a:br>
            <a:r>
              <a:rPr lang="de-AT" sz="1800" dirty="0" smtClean="0"/>
              <a:t>Auswahl eines ungeeigneten Mitarbeiters, Veruntreuung durch einen Mitarbeiter</a:t>
            </a:r>
            <a:endParaRPr lang="de-AT" sz="1800" dirty="0"/>
          </a:p>
        </p:txBody>
      </p:sp>
      <p:sp>
        <p:nvSpPr>
          <p:cNvPr id="6" name="Textfeld 5"/>
          <p:cNvSpPr txBox="1"/>
          <p:nvPr/>
        </p:nvSpPr>
        <p:spPr>
          <a:xfrm rot="21135936">
            <a:off x="3838177" y="4777589"/>
            <a:ext cx="5140932" cy="1200329"/>
          </a:xfrm>
          <a:prstGeom prst="rect">
            <a:avLst/>
          </a:prstGeom>
          <a:pattFill prst="pct20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de-AT" sz="1800" b="1" dirty="0" smtClean="0"/>
              <a:t>Öffentlichkeitsarbeit</a:t>
            </a:r>
            <a:r>
              <a:rPr lang="de-AT" sz="1800" dirty="0" smtClean="0"/>
              <a:t>:</a:t>
            </a:r>
            <a:br>
              <a:rPr lang="de-AT" sz="1800" dirty="0" smtClean="0"/>
            </a:br>
            <a:r>
              <a:rPr lang="de-AT" sz="1800" dirty="0" smtClean="0"/>
              <a:t>Weitergabe von Interna in einem missglückten Interview - Rückgriff an das Organ wegen eines Imageschadens</a:t>
            </a:r>
            <a:endParaRPr lang="de-AT" sz="1800" dirty="0"/>
          </a:p>
        </p:txBody>
      </p:sp>
      <p:sp>
        <p:nvSpPr>
          <p:cNvPr id="7" name="Textfeld 6"/>
          <p:cNvSpPr txBox="1"/>
          <p:nvPr/>
        </p:nvSpPr>
        <p:spPr>
          <a:xfrm rot="218852">
            <a:off x="754843" y="3673758"/>
            <a:ext cx="3387484" cy="1200329"/>
          </a:xfrm>
          <a:prstGeom prst="rect">
            <a:avLst/>
          </a:prstGeom>
          <a:pattFill prst="pct5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de-AT" sz="1800" b="1" dirty="0" smtClean="0"/>
              <a:t>Planung und Organisation: </a:t>
            </a:r>
            <a:r>
              <a:rPr lang="de-AT" sz="1800" dirty="0" smtClean="0"/>
              <a:t>das Outsourcing verschiedener Bereiche führt zu Mehr-belastungen (z. B. steuerlich)</a:t>
            </a:r>
            <a:endParaRPr lang="de-AT" sz="1800" dirty="0"/>
          </a:p>
        </p:txBody>
      </p:sp>
      <p:sp>
        <p:nvSpPr>
          <p:cNvPr id="8" name="Textfeld 7"/>
          <p:cNvSpPr txBox="1"/>
          <p:nvPr/>
        </p:nvSpPr>
        <p:spPr>
          <a:xfrm rot="559893">
            <a:off x="5711305" y="2923745"/>
            <a:ext cx="3005951" cy="1200329"/>
          </a:xfrm>
          <a:prstGeom prst="rect">
            <a:avLst/>
          </a:prstGeom>
          <a:pattFill prst="pct30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de-AT" sz="1800" b="1" dirty="0" smtClean="0"/>
              <a:t>Beschaffung</a:t>
            </a:r>
            <a:r>
              <a:rPr lang="de-AT" sz="1800" dirty="0" smtClean="0"/>
              <a:t>: Datenverlust</a:t>
            </a:r>
            <a:br>
              <a:rPr lang="de-AT" sz="1800" dirty="0" smtClean="0"/>
            </a:br>
            <a:r>
              <a:rPr lang="de-AT" sz="1800" dirty="0" smtClean="0"/>
              <a:t>oder Hackerangriff</a:t>
            </a:r>
            <a:br>
              <a:rPr lang="de-AT" sz="1800" dirty="0" smtClean="0"/>
            </a:br>
            <a:r>
              <a:rPr lang="de-AT" sz="1800" dirty="0" smtClean="0"/>
              <a:t>aufgrund mangelhafter </a:t>
            </a:r>
            <a:br>
              <a:rPr lang="de-AT" sz="1800" dirty="0" smtClean="0"/>
            </a:br>
            <a:r>
              <a:rPr lang="de-AT" sz="1800" dirty="0" smtClean="0"/>
              <a:t>Systeme</a:t>
            </a:r>
            <a:endParaRPr lang="de-AT" sz="1800" dirty="0"/>
          </a:p>
        </p:txBody>
      </p:sp>
    </p:spTree>
    <p:extLst>
      <p:ext uri="{BB962C8B-B14F-4D97-AF65-F5344CB8AC3E}">
        <p14:creationId xmlns:p14="http://schemas.microsoft.com/office/powerpoint/2010/main" val="1237942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5" grpId="0" animBg="1"/>
      <p:bldP spid="6" grpId="0" animBg="1"/>
      <p:bldP spid="7" grpId="0" animBg="1"/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Robert\AppData\Local\Microsoft\Windows\Temporary Internet Files\Content.IE5\4VVRR2VW\post-it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57930">
            <a:off x="5612752" y="3171912"/>
            <a:ext cx="3033078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800" dirty="0" smtClean="0"/>
              <a:t>Aufgaben der D&amp;O Versicherung</a:t>
            </a:r>
            <a:endParaRPr lang="de-AT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465166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AT" sz="2000" b="1" dirty="0" smtClean="0"/>
              <a:t>Versicherung steht auf Seiten des Organs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sz="1600" dirty="0" smtClean="0"/>
              <a:t>Versicherung zu Gunsten Dritter – Versicherungsnehmer ist das Unternehmen</a:t>
            </a:r>
            <a:br>
              <a:rPr lang="de-AT" sz="1600" dirty="0" smtClean="0"/>
            </a:br>
            <a:endParaRPr lang="de-AT" sz="16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de-AT" sz="2000" b="1" dirty="0" smtClean="0"/>
              <a:t>Abwehr des Anspruchs gegen das Organ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sz="1600" dirty="0"/>
              <a:t>p</a:t>
            </a:r>
            <a:r>
              <a:rPr lang="de-AT" sz="1600" dirty="0" smtClean="0"/>
              <a:t>rimär versucht der Versicherer den Anspruch gegen das Organ abzuwehren (gesetzliche Verpflichtung zur Abwehr)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sz="1600" dirty="0" smtClean="0"/>
              <a:t>Abwehrkosten werden vom Versicherer übernommen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sz="1600" dirty="0" smtClean="0"/>
              <a:t>Strafverteidigung ist meist im Vertrag beinhaltet</a:t>
            </a:r>
            <a:br>
              <a:rPr lang="de-AT" sz="1600" dirty="0" smtClean="0"/>
            </a:br>
            <a:endParaRPr lang="de-AT" sz="16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de-AT" sz="2000" b="1" dirty="0" smtClean="0"/>
              <a:t>Zahlung gerechtfertigter </a:t>
            </a:r>
            <a:r>
              <a:rPr lang="de-AT" sz="2000" b="1" dirty="0" smtClean="0"/>
              <a:t>Ansprüche, </a:t>
            </a:r>
            <a:r>
              <a:rPr lang="de-AT" sz="2000" b="1" dirty="0" smtClean="0"/>
              <a:t/>
            </a:r>
            <a:br>
              <a:rPr lang="de-AT" sz="2000" b="1" dirty="0" smtClean="0"/>
            </a:br>
            <a:r>
              <a:rPr lang="de-AT" sz="2000" b="1" dirty="0" smtClean="0"/>
              <a:t>die gegen </a:t>
            </a:r>
            <a:r>
              <a:rPr lang="de-AT" sz="2000" b="1" dirty="0" smtClean="0"/>
              <a:t>das </a:t>
            </a:r>
            <a:r>
              <a:rPr lang="de-AT" sz="2000" b="1" dirty="0" smtClean="0"/>
              <a:t>Organ gerichtet sind</a:t>
            </a:r>
            <a:endParaRPr lang="de-AT" sz="2000" b="1" dirty="0" smtClean="0"/>
          </a:p>
          <a:p>
            <a:pPr marL="0" indent="0">
              <a:buNone/>
            </a:pPr>
            <a:endParaRPr lang="de-AT" sz="2000" dirty="0"/>
          </a:p>
          <a:p>
            <a:pPr marL="0" indent="0">
              <a:buNone/>
            </a:pPr>
            <a:endParaRPr lang="de-AT" sz="2000" dirty="0" smtClean="0"/>
          </a:p>
          <a:p>
            <a:endParaRPr lang="de-AT" dirty="0"/>
          </a:p>
        </p:txBody>
      </p:sp>
      <p:sp>
        <p:nvSpPr>
          <p:cNvPr id="5" name="Textfeld 4"/>
          <p:cNvSpPr txBox="1"/>
          <p:nvPr/>
        </p:nvSpPr>
        <p:spPr>
          <a:xfrm rot="21092711">
            <a:off x="6195316" y="4148803"/>
            <a:ext cx="20439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 sz="1400">
                <a:solidFill>
                  <a:schemeClr val="accent6"/>
                </a:solidFill>
                <a:latin typeface="Comic Sans MS" panose="030F0702030302020204" pitchFamily="66" charset="0"/>
              </a:defRPr>
            </a:lvl1pPr>
          </a:lstStyle>
          <a:p>
            <a:r>
              <a:rPr lang="de-AT" sz="1200" b="1" dirty="0" smtClean="0"/>
              <a:t>Potenzielle Anspruch-</a:t>
            </a:r>
            <a:br>
              <a:rPr lang="de-AT" sz="1200" b="1" dirty="0" smtClean="0"/>
            </a:br>
            <a:r>
              <a:rPr lang="de-AT" sz="1200" b="1" dirty="0" err="1" smtClean="0"/>
              <a:t>steller</a:t>
            </a:r>
            <a:r>
              <a:rPr lang="de-AT" sz="1200" b="1" dirty="0" smtClean="0"/>
              <a:t> sind das eigene</a:t>
            </a:r>
            <a:br>
              <a:rPr lang="de-AT" sz="1200" b="1" dirty="0" smtClean="0"/>
            </a:br>
            <a:r>
              <a:rPr lang="de-AT" sz="1200" b="1" dirty="0" smtClean="0"/>
              <a:t>Unternehmen oder </a:t>
            </a:r>
            <a:br>
              <a:rPr lang="de-AT" sz="1200" b="1" dirty="0" smtClean="0"/>
            </a:br>
            <a:r>
              <a:rPr lang="de-AT" sz="1200" b="1" dirty="0" smtClean="0"/>
              <a:t>Dritte wie Steuer-</a:t>
            </a:r>
            <a:br>
              <a:rPr lang="de-AT" sz="1200" b="1" dirty="0" smtClean="0"/>
            </a:br>
            <a:r>
              <a:rPr lang="de-AT" sz="1200" b="1" dirty="0" err="1" smtClean="0"/>
              <a:t>behörden</a:t>
            </a:r>
            <a:r>
              <a:rPr lang="de-AT" sz="1200" b="1" dirty="0" smtClean="0"/>
              <a:t>, Kunden, </a:t>
            </a:r>
            <a:br>
              <a:rPr lang="de-AT" sz="1200" b="1" dirty="0" smtClean="0"/>
            </a:br>
            <a:r>
              <a:rPr lang="de-AT" sz="1200" b="1" dirty="0" smtClean="0"/>
              <a:t>Masseverwalter etc. </a:t>
            </a:r>
            <a:endParaRPr lang="de-AT" sz="1200" dirty="0"/>
          </a:p>
        </p:txBody>
      </p:sp>
    </p:spTree>
    <p:extLst>
      <p:ext uri="{BB962C8B-B14F-4D97-AF65-F5344CB8AC3E}">
        <p14:creationId xmlns:p14="http://schemas.microsoft.com/office/powerpoint/2010/main" val="162185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800" dirty="0" smtClean="0"/>
              <a:t>Gründe für eine D&amp;O Versicherung</a:t>
            </a:r>
            <a:endParaRPr lang="de-AT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91596"/>
          </a:xfrm>
        </p:spPr>
        <p:txBody>
          <a:bodyPr/>
          <a:lstStyle/>
          <a:p>
            <a:pPr marL="0" indent="0">
              <a:buNone/>
            </a:pPr>
            <a:r>
              <a:rPr lang="de-AT" sz="2000" b="1" dirty="0" smtClean="0"/>
              <a:t>Für die Gemeinde: </a:t>
            </a:r>
            <a:br>
              <a:rPr lang="de-AT" sz="2000" b="1" dirty="0" smtClean="0"/>
            </a:br>
            <a:endParaRPr lang="de-AT" sz="2000" b="1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de-AT" sz="2000" b="1" dirty="0" smtClean="0"/>
              <a:t>Bilanzschutz</a:t>
            </a:r>
          </a:p>
          <a:p>
            <a:pPr lvl="2">
              <a:buFont typeface="Symbol" panose="05050102010706020507" pitchFamily="18" charset="2"/>
              <a:buChar char="-"/>
            </a:pPr>
            <a:r>
              <a:rPr lang="de-AT" sz="1800" dirty="0"/>
              <a:t>d</a:t>
            </a:r>
            <a:r>
              <a:rPr lang="de-AT" sz="1800" dirty="0" smtClean="0"/>
              <a:t>ie Versicherungssumme steht jedenfalls zur Verfügung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AT" sz="2000" b="1" dirty="0" smtClean="0"/>
              <a:t>Vermeidung von Imageschäden</a:t>
            </a:r>
          </a:p>
          <a:p>
            <a:pPr lvl="2">
              <a:buFont typeface="Symbol" panose="05050102010706020507" pitchFamily="18" charset="2"/>
              <a:buChar char="-"/>
            </a:pPr>
            <a:r>
              <a:rPr lang="de-AT" sz="1800" dirty="0"/>
              <a:t>o</a:t>
            </a:r>
            <a:r>
              <a:rPr lang="de-AT" sz="1800" dirty="0" smtClean="0"/>
              <a:t>ft werden Vergleiche geschlossen</a:t>
            </a:r>
          </a:p>
          <a:p>
            <a:pPr lvl="1">
              <a:buFont typeface="Symbol" panose="05050102010706020507" pitchFamily="18" charset="2"/>
              <a:buChar char="-"/>
            </a:pPr>
            <a:endParaRPr lang="de-AT" sz="1800" dirty="0"/>
          </a:p>
          <a:p>
            <a:pPr marL="0" indent="0">
              <a:buNone/>
            </a:pPr>
            <a:r>
              <a:rPr lang="de-AT" sz="2000" b="1" dirty="0" smtClean="0"/>
              <a:t>Für die Organe:</a:t>
            </a:r>
            <a:br>
              <a:rPr lang="de-AT" sz="2000" b="1" dirty="0" smtClean="0"/>
            </a:br>
            <a:endParaRPr lang="de-AT" sz="2000" b="1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de-AT" sz="2000" b="1" dirty="0" smtClean="0"/>
              <a:t>Schutz des Privatvermögens</a:t>
            </a:r>
          </a:p>
          <a:p>
            <a:pPr lvl="2">
              <a:buFont typeface="Symbol" panose="05050102010706020507" pitchFamily="18" charset="2"/>
              <a:buChar char="-"/>
            </a:pPr>
            <a:r>
              <a:rPr lang="de-AT" sz="1800" dirty="0" smtClean="0"/>
              <a:t>Haftungsfreistellungen sind oft problematisch oder verboten</a:t>
            </a:r>
          </a:p>
          <a:p>
            <a:pPr lvl="2">
              <a:buFont typeface="Symbol" panose="05050102010706020507" pitchFamily="18" charset="2"/>
              <a:buChar char="-"/>
            </a:pPr>
            <a:r>
              <a:rPr lang="de-AT" sz="1800" dirty="0" smtClean="0"/>
              <a:t>Beweislastumkehr (Organe müssen sich im Schadenfall frei beweisen)</a:t>
            </a:r>
          </a:p>
        </p:txBody>
      </p:sp>
    </p:spTree>
    <p:extLst>
      <p:ext uri="{BB962C8B-B14F-4D97-AF65-F5344CB8AC3E}">
        <p14:creationId xmlns:p14="http://schemas.microsoft.com/office/powerpoint/2010/main" val="1633852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800" dirty="0" smtClean="0"/>
              <a:t>D&amp;O Versicherung</a:t>
            </a:r>
            <a:endParaRPr lang="de-AT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533748"/>
            <a:ext cx="8229600" cy="4127500"/>
          </a:xfrm>
        </p:spPr>
        <p:txBody>
          <a:bodyPr/>
          <a:lstStyle/>
          <a:p>
            <a:pPr marL="0" indent="0">
              <a:buNone/>
            </a:pPr>
            <a:r>
              <a:rPr lang="de-AT" sz="1800" b="1" dirty="0" smtClean="0"/>
              <a:t>FAZIT:</a:t>
            </a:r>
          </a:p>
          <a:p>
            <a:pPr marL="0" indent="0">
              <a:buNone/>
            </a:pPr>
            <a:endParaRPr lang="de-AT" sz="1800" dirty="0"/>
          </a:p>
          <a:p>
            <a:pPr marL="0" indent="0">
              <a:buNone/>
            </a:pPr>
            <a:r>
              <a:rPr lang="de-AT" sz="1800" dirty="0" smtClean="0"/>
              <a:t>Entscheidungsträger von Gemeinden sind im Rahmen der Hoheitsverwaltung bei Regressansprüche nach dem Amtshaftungsgesetz bzw. Organhaftpflicht-gesetz teilweise schon im Rahmen der Organhaftpflichtversicherung geschützt. </a:t>
            </a:r>
            <a:endParaRPr lang="de-AT" sz="1800" dirty="0"/>
          </a:p>
          <a:p>
            <a:pPr marL="0" indent="0">
              <a:buNone/>
            </a:pPr>
            <a:endParaRPr lang="de-AT" sz="1800" dirty="0" smtClean="0"/>
          </a:p>
          <a:p>
            <a:pPr marL="0" indent="0">
              <a:buNone/>
            </a:pPr>
            <a:r>
              <a:rPr lang="de-AT" sz="1800" dirty="0" smtClean="0"/>
              <a:t>Die </a:t>
            </a:r>
            <a:r>
              <a:rPr lang="de-AT" sz="1800" dirty="0" smtClean="0"/>
              <a:t>Deckung von reinen Vermögensschäden im Rahmen der Gemeindehaft-pflichtversicherung ist jedoch nur eingeschränkt möglich – daher empfiehlt sich eine ergänzende Deckung im Rahmen einer D&amp;O Versicherung. </a:t>
            </a:r>
          </a:p>
          <a:p>
            <a:pPr marL="0" indent="0">
              <a:buNone/>
            </a:pPr>
            <a:endParaRPr lang="de-AT" sz="1800" dirty="0" smtClean="0"/>
          </a:p>
          <a:p>
            <a:pPr marL="0" indent="0">
              <a:buNone/>
            </a:pPr>
            <a:endParaRPr lang="de-AT" sz="1800" dirty="0"/>
          </a:p>
          <a:p>
            <a:pPr marL="0" indent="0">
              <a:buNone/>
            </a:pPr>
            <a:r>
              <a:rPr lang="de-AT" sz="1600" b="1" dirty="0" smtClean="0"/>
              <a:t>Ideal ist eine Kombination aus </a:t>
            </a:r>
            <a:r>
              <a:rPr lang="de-AT" sz="1600" b="1" dirty="0" smtClean="0"/>
              <a:t>einer D&amp;O und Strafrechtsschutz- </a:t>
            </a:r>
            <a:r>
              <a:rPr lang="de-AT" sz="1600" b="1" dirty="0" smtClean="0"/>
              <a:t>Versicherung!</a:t>
            </a:r>
            <a:r>
              <a:rPr lang="de-AT" sz="1600" dirty="0" smtClean="0"/>
              <a:t/>
            </a:r>
            <a:br>
              <a:rPr lang="de-AT" sz="1600" dirty="0" smtClean="0"/>
            </a:br>
            <a:endParaRPr lang="de-AT" sz="1600" dirty="0" smtClean="0"/>
          </a:p>
        </p:txBody>
      </p:sp>
    </p:spTree>
    <p:extLst>
      <p:ext uri="{BB962C8B-B14F-4D97-AF65-F5344CB8AC3E}">
        <p14:creationId xmlns:p14="http://schemas.microsoft.com/office/powerpoint/2010/main" val="1284711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Robert\AppData\Local\Microsoft\Windows\Temporary Internet Files\Content.IE5\4VVRR2VW\post-it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57930">
            <a:off x="4719403" y="2555915"/>
            <a:ext cx="3033078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Strafrechtsschutzversicherung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3528392"/>
          </a:xfrm>
        </p:spPr>
        <p:txBody>
          <a:bodyPr/>
          <a:lstStyle/>
          <a:p>
            <a:pPr marL="0" indent="0">
              <a:buNone/>
            </a:pPr>
            <a:r>
              <a:rPr lang="de-AT" sz="2000" b="1" dirty="0" smtClean="0"/>
              <a:t>Versicherungsschutz für die Strafverteidigung in Strafverfahren</a:t>
            </a:r>
            <a:r>
              <a:rPr lang="de-AT" sz="2000" dirty="0" smtClean="0"/>
              <a:t/>
            </a:r>
            <a:br>
              <a:rPr lang="de-AT" sz="2000" dirty="0" smtClean="0"/>
            </a:br>
            <a:endParaRPr lang="de-AT" sz="2000" dirty="0" smtClean="0"/>
          </a:p>
          <a:p>
            <a:r>
              <a:rPr lang="de-AT" sz="1600" dirty="0"/>
              <a:t>g</a:t>
            </a:r>
            <a:r>
              <a:rPr lang="de-AT" sz="1600" dirty="0" smtClean="0"/>
              <a:t>egen den Rechtsträger nach dem Verbandsverantwortlichkeitsgesetz</a:t>
            </a:r>
          </a:p>
          <a:p>
            <a:r>
              <a:rPr lang="de-AT" sz="1600" dirty="0"/>
              <a:t>g</a:t>
            </a:r>
            <a:r>
              <a:rPr lang="de-AT" sz="1600" dirty="0" smtClean="0"/>
              <a:t>egen die Organe und Bedienstete</a:t>
            </a:r>
          </a:p>
          <a:p>
            <a:endParaRPr lang="de-AT" sz="1600" dirty="0"/>
          </a:p>
          <a:p>
            <a:pPr marL="0" indent="0">
              <a:buNone/>
            </a:pPr>
            <a:r>
              <a:rPr lang="de-AT" sz="2000" dirty="0"/>
              <a:t>a</a:t>
            </a:r>
            <a:r>
              <a:rPr lang="de-AT" sz="2000" dirty="0" smtClean="0"/>
              <a:t>uf was soll geachtet werden: </a:t>
            </a:r>
            <a:br>
              <a:rPr lang="de-AT" sz="2000" dirty="0" smtClean="0"/>
            </a:br>
            <a:endParaRPr lang="de-AT" sz="2000" dirty="0" smtClean="0"/>
          </a:p>
          <a:p>
            <a:r>
              <a:rPr lang="de-AT" sz="1600" dirty="0"/>
              <a:t>a</a:t>
            </a:r>
            <a:r>
              <a:rPr lang="de-AT" sz="1600" dirty="0" smtClean="0"/>
              <a:t>usreichende Deckungssummen </a:t>
            </a:r>
            <a:br>
              <a:rPr lang="de-AT" sz="1600" dirty="0" smtClean="0"/>
            </a:br>
            <a:r>
              <a:rPr lang="de-AT" sz="1600" dirty="0" smtClean="0"/>
              <a:t>(auch im Ermittlungsverfahren)</a:t>
            </a:r>
          </a:p>
          <a:p>
            <a:r>
              <a:rPr lang="de-AT" sz="1600" dirty="0" smtClean="0"/>
              <a:t>Mitversicherung von Vorsatzdelikten </a:t>
            </a:r>
            <a:br>
              <a:rPr lang="de-AT" sz="1600" dirty="0" smtClean="0"/>
            </a:br>
            <a:r>
              <a:rPr lang="de-AT" sz="1600" dirty="0" smtClean="0"/>
              <a:t>bei Einstellung oder Freispruch</a:t>
            </a:r>
            <a:endParaRPr lang="de-AT" sz="2400" dirty="0" smtClean="0"/>
          </a:p>
          <a:p>
            <a:pPr marL="0" indent="0">
              <a:buNone/>
            </a:pPr>
            <a:endParaRPr lang="de-AT" dirty="0"/>
          </a:p>
        </p:txBody>
      </p:sp>
      <p:sp>
        <p:nvSpPr>
          <p:cNvPr id="6" name="Textfeld 5"/>
          <p:cNvSpPr txBox="1"/>
          <p:nvPr/>
        </p:nvSpPr>
        <p:spPr>
          <a:xfrm rot="21092711">
            <a:off x="5213960" y="3222490"/>
            <a:ext cx="20439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 sz="1400">
                <a:solidFill>
                  <a:schemeClr val="accent6"/>
                </a:solidFill>
                <a:latin typeface="Comic Sans MS" panose="030F0702030302020204" pitchFamily="66" charset="0"/>
              </a:defRPr>
            </a:lvl1pPr>
          </a:lstStyle>
          <a:p>
            <a:r>
              <a:rPr lang="de-AT" sz="1200" b="1" dirty="0" smtClean="0"/>
              <a:t>Privatrechtsschutz-</a:t>
            </a:r>
            <a:br>
              <a:rPr lang="de-AT" sz="1200" b="1" dirty="0" smtClean="0"/>
            </a:br>
            <a:r>
              <a:rPr lang="de-AT" sz="1200" b="1" dirty="0" err="1" smtClean="0"/>
              <a:t>versicherungen</a:t>
            </a:r>
            <a:r>
              <a:rPr lang="de-AT" sz="1200" b="1" dirty="0" smtClean="0"/>
              <a:t> </a:t>
            </a:r>
            <a:r>
              <a:rPr lang="de-AT" sz="1200" dirty="0" smtClean="0"/>
              <a:t>bieten oft keine ausreichenden Versicherungssummen und Deckungen.</a:t>
            </a:r>
            <a:br>
              <a:rPr lang="de-AT" sz="1200" dirty="0" smtClean="0"/>
            </a:br>
            <a:r>
              <a:rPr lang="de-AT" sz="1200" dirty="0" smtClean="0"/>
              <a:t/>
            </a:r>
            <a:br>
              <a:rPr lang="de-AT" sz="1200" dirty="0" smtClean="0"/>
            </a:br>
            <a:r>
              <a:rPr lang="de-AT" sz="1200" dirty="0" smtClean="0"/>
              <a:t>Es empfehlen sich</a:t>
            </a:r>
            <a:br>
              <a:rPr lang="de-AT" sz="1200" dirty="0" smtClean="0"/>
            </a:br>
            <a:r>
              <a:rPr lang="de-AT" sz="1200" dirty="0" smtClean="0"/>
              <a:t>speziell abgestimmte Lösungen.</a:t>
            </a:r>
            <a:br>
              <a:rPr lang="de-AT" sz="1200" dirty="0" smtClean="0"/>
            </a:br>
            <a:endParaRPr lang="de-AT" sz="1200" dirty="0"/>
          </a:p>
        </p:txBody>
      </p:sp>
    </p:spTree>
    <p:extLst>
      <p:ext uri="{BB962C8B-B14F-4D97-AF65-F5344CB8AC3E}">
        <p14:creationId xmlns:p14="http://schemas.microsoft.com/office/powerpoint/2010/main" val="2693658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Robert\AppData\Local\Microsoft\Windows\Temporary Internet Files\Content.IE5\4VVRR2VW\post-it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57930">
            <a:off x="6333668" y="3730712"/>
            <a:ext cx="3033078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Strafrechtsschutzversicherung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864" y="1340768"/>
            <a:ext cx="8229600" cy="5040560"/>
          </a:xfrm>
        </p:spPr>
        <p:txBody>
          <a:bodyPr/>
          <a:lstStyle/>
          <a:p>
            <a:pPr marL="0" indent="0">
              <a:buNone/>
            </a:pPr>
            <a:r>
              <a:rPr lang="de-AT" sz="2000" b="1" dirty="0" smtClean="0"/>
              <a:t>Auszüge aus einem Deckungskonzept</a:t>
            </a:r>
            <a:r>
              <a:rPr lang="de-AT" sz="2000" b="1" dirty="0" smtClean="0"/>
              <a:t>:</a:t>
            </a:r>
            <a:r>
              <a:rPr lang="de-AT" sz="2000" dirty="0" smtClean="0"/>
              <a:t/>
            </a:r>
            <a:br>
              <a:rPr lang="de-AT" sz="2000" dirty="0" smtClean="0"/>
            </a:br>
            <a:endParaRPr lang="de-AT" sz="2000" dirty="0" smtClean="0"/>
          </a:p>
          <a:p>
            <a:r>
              <a:rPr lang="de-AT" sz="1600" b="1" dirty="0" smtClean="0"/>
              <a:t>Straf-Rechtsschutz</a:t>
            </a:r>
            <a:r>
              <a:rPr lang="de-AT" sz="1600" dirty="0" smtClean="0"/>
              <a:t> für Gemeinde, Gemeindebetriebe, Bürgermeister, Mitglieder des Gemeindevorstandes/Gemeinderats, sämtliche Gemeindebediensteten, freiwillige Feuerwehr</a:t>
            </a:r>
          </a:p>
          <a:p>
            <a:pPr lvl="1"/>
            <a:r>
              <a:rPr lang="de-AT" sz="1600" dirty="0" smtClean="0"/>
              <a:t>Verteidigung vor Gerichten oder Verwaltungsbehörden</a:t>
            </a:r>
          </a:p>
          <a:p>
            <a:pPr lvl="1"/>
            <a:r>
              <a:rPr lang="de-AT" sz="1600" dirty="0" smtClean="0"/>
              <a:t>Steuerrechtliche Verfahren</a:t>
            </a:r>
          </a:p>
          <a:p>
            <a:pPr lvl="1"/>
            <a:r>
              <a:rPr lang="de-AT" sz="1600" dirty="0" smtClean="0"/>
              <a:t>Disziplinarverfahren vor der Standesvertretung</a:t>
            </a:r>
          </a:p>
          <a:p>
            <a:pPr lvl="1"/>
            <a:r>
              <a:rPr lang="de-AT" sz="1600" dirty="0" smtClean="0"/>
              <a:t>Mitversicherung </a:t>
            </a:r>
            <a:r>
              <a:rPr lang="de-AT" sz="1600" b="1" dirty="0" smtClean="0"/>
              <a:t>rein vorsätzlich begehbarer Vergehen </a:t>
            </a:r>
            <a:r>
              <a:rPr lang="de-AT" sz="1600" dirty="0" smtClean="0"/>
              <a:t>(auch </a:t>
            </a:r>
            <a:r>
              <a:rPr lang="de-AT" sz="1600" dirty="0" smtClean="0"/>
              <a:t>Verbrechen)</a:t>
            </a:r>
          </a:p>
          <a:p>
            <a:pPr lvl="1"/>
            <a:r>
              <a:rPr lang="de-AT" sz="1600" dirty="0" smtClean="0"/>
              <a:t>Vertretung in </a:t>
            </a:r>
            <a:r>
              <a:rPr lang="de-AT" sz="1600" b="1" dirty="0" smtClean="0"/>
              <a:t>Ermittlungsverfahren</a:t>
            </a:r>
            <a:endParaRPr lang="de-AT" b="1" dirty="0"/>
          </a:p>
          <a:p>
            <a:pPr lvl="1"/>
            <a:r>
              <a:rPr lang="de-AT" sz="1600" dirty="0" smtClean="0"/>
              <a:t>Kosten bei Durchsuchungen, </a:t>
            </a:r>
            <a:r>
              <a:rPr lang="de-AT" sz="1600" dirty="0" smtClean="0"/>
              <a:t>Beschlagnahmungen</a:t>
            </a:r>
            <a:endParaRPr lang="de-AT" sz="1600" dirty="0" smtClean="0"/>
          </a:p>
          <a:p>
            <a:pPr lvl="1"/>
            <a:r>
              <a:rPr lang="de-AT" sz="1600" dirty="0" smtClean="0"/>
              <a:t>Stellung einer Strafkaution etc. </a:t>
            </a:r>
          </a:p>
          <a:p>
            <a:r>
              <a:rPr lang="de-AT" sz="1600" dirty="0" smtClean="0"/>
              <a:t>Mitversicherung von </a:t>
            </a:r>
            <a:r>
              <a:rPr lang="de-AT" sz="1600" b="1" dirty="0" smtClean="0"/>
              <a:t>Vergabeverfahren</a:t>
            </a:r>
          </a:p>
          <a:p>
            <a:pPr lvl="1"/>
            <a:r>
              <a:rPr lang="de-AT" sz="1600" dirty="0" smtClean="0"/>
              <a:t>Kosten von Nachprüfungsverfahren und Feststellungsverfahren</a:t>
            </a:r>
          </a:p>
          <a:p>
            <a:pPr lvl="1"/>
            <a:r>
              <a:rPr lang="de-AT" sz="1600" dirty="0" smtClean="0"/>
              <a:t>Abwehr von Schadenersatzansprüchen</a:t>
            </a:r>
          </a:p>
          <a:p>
            <a:r>
              <a:rPr lang="de-AT" sz="1600" b="1" dirty="0" smtClean="0"/>
              <a:t>Arbeitsrechtsstreitigkeiten</a:t>
            </a:r>
          </a:p>
          <a:p>
            <a:r>
              <a:rPr lang="de-AT" sz="1600" b="1" dirty="0" smtClean="0"/>
              <a:t>Fahrzeugrechtsschutz</a:t>
            </a:r>
            <a:endParaRPr lang="de-AT" sz="1600" b="1" dirty="0" smtClean="0"/>
          </a:p>
        </p:txBody>
      </p:sp>
      <p:sp>
        <p:nvSpPr>
          <p:cNvPr id="5" name="Textfeld 4"/>
          <p:cNvSpPr txBox="1"/>
          <p:nvPr/>
        </p:nvSpPr>
        <p:spPr>
          <a:xfrm rot="21092711">
            <a:off x="6781894" y="4515324"/>
            <a:ext cx="21048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 sz="1400">
                <a:solidFill>
                  <a:schemeClr val="accent6"/>
                </a:solidFill>
                <a:latin typeface="Comic Sans MS" panose="030F0702030302020204" pitchFamily="66" charset="0"/>
              </a:defRPr>
            </a:lvl1pPr>
          </a:lstStyle>
          <a:p>
            <a:r>
              <a:rPr lang="de-AT" sz="1200" b="1" dirty="0" smtClean="0"/>
              <a:t>Strafverfahren nach dem Verbands-</a:t>
            </a:r>
            <a:r>
              <a:rPr lang="de-AT" sz="1200" b="1" dirty="0" err="1" smtClean="0"/>
              <a:t>verantwortlichkeitsgesetz</a:t>
            </a:r>
            <a:r>
              <a:rPr lang="de-AT" sz="1200" b="1" dirty="0" smtClean="0"/>
              <a:t> sind mitversichert</a:t>
            </a:r>
            <a:endParaRPr lang="de-AT" sz="1200" dirty="0"/>
          </a:p>
        </p:txBody>
      </p:sp>
    </p:spTree>
    <p:extLst>
      <p:ext uri="{BB962C8B-B14F-4D97-AF65-F5344CB8AC3E}">
        <p14:creationId xmlns:p14="http://schemas.microsoft.com/office/powerpoint/2010/main" val="85774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800" dirty="0" smtClean="0"/>
              <a:t>Exkurs: Auf Dienstreise mit dem Privat-PKW</a:t>
            </a:r>
            <a:endParaRPr lang="de-AT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464496"/>
          </a:xfrm>
        </p:spPr>
        <p:txBody>
          <a:bodyPr/>
          <a:lstStyle/>
          <a:p>
            <a:pPr marL="0" indent="0">
              <a:buNone/>
            </a:pPr>
            <a:r>
              <a:rPr lang="de-AT" sz="2000" b="1" dirty="0" smtClean="0"/>
              <a:t>Risikohaftung des Arbeitgebers:</a:t>
            </a:r>
          </a:p>
          <a:p>
            <a:pPr marL="0" indent="0">
              <a:buNone/>
            </a:pPr>
            <a:r>
              <a:rPr lang="de-AT" sz="1400" dirty="0" smtClean="0"/>
              <a:t>§ 1014 ABGB: bei Unfällen während einer Dienstfahrt mit dem Privatfahrzeug ist der Arbeitgeber dem Arbeitnehmer für den entstandenen Schaden ersatzpflichtig.</a:t>
            </a:r>
            <a:br>
              <a:rPr lang="de-AT" sz="1400" dirty="0" smtClean="0"/>
            </a:br>
            <a:endParaRPr lang="de-AT" sz="1400" dirty="0" smtClean="0"/>
          </a:p>
          <a:p>
            <a:r>
              <a:rPr lang="de-AT" sz="2000" dirty="0"/>
              <a:t>r</a:t>
            </a:r>
            <a:r>
              <a:rPr lang="de-AT" sz="2000" dirty="0" smtClean="0"/>
              <a:t>ichterliches Mäßigungsrecht bei </a:t>
            </a:r>
            <a:br>
              <a:rPr lang="de-AT" sz="2000" dirty="0" smtClean="0"/>
            </a:br>
            <a:r>
              <a:rPr lang="de-AT" sz="2000" dirty="0" smtClean="0"/>
              <a:t>leichter und grober Fahrlässigkeit</a:t>
            </a:r>
          </a:p>
          <a:p>
            <a:r>
              <a:rPr lang="de-AT" sz="2000" dirty="0"/>
              <a:t>i</a:t>
            </a:r>
            <a:r>
              <a:rPr lang="de-AT" sz="2000" dirty="0" smtClean="0"/>
              <a:t>n der Gemeindehaftpflichtversicherung </a:t>
            </a:r>
            <a:br>
              <a:rPr lang="de-AT" sz="2000" dirty="0" smtClean="0"/>
            </a:br>
            <a:r>
              <a:rPr lang="de-AT" sz="2000" dirty="0" smtClean="0"/>
              <a:t>nicht versichert.</a:t>
            </a:r>
          </a:p>
          <a:p>
            <a:pPr marL="0" indent="0">
              <a:buNone/>
            </a:pPr>
            <a:endParaRPr lang="de-AT" sz="20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AT" sz="2000" dirty="0" smtClean="0">
                <a:sym typeface="Wingdings" panose="05000000000000000000" pitchFamily="2" charset="2"/>
              </a:rPr>
              <a:t>Versicherbar über eine </a:t>
            </a:r>
            <a:r>
              <a:rPr lang="de-AT" sz="2000" b="1" dirty="0" smtClean="0">
                <a:sym typeface="Wingdings" panose="05000000000000000000" pitchFamily="2" charset="2"/>
              </a:rPr>
              <a:t>Dienstreisekaskoversicherung!</a:t>
            </a:r>
          </a:p>
          <a:p>
            <a:pPr marL="0" indent="0">
              <a:buNone/>
            </a:pPr>
            <a:endParaRPr lang="de-AT" sz="2000" b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AT" sz="1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Eine mögliche Ersatzpflicht des Dienstgebers gibt es u. a. auch für Behandlungskosten und Rückholkosten infolge Krankheitsfällen von Dienstnehmern auf angeordneten Auslandsreisen! Der Abschluss einer Reisekrankenversicherung wird empfohlen. </a:t>
            </a:r>
            <a:endParaRPr lang="de-AT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928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Robert\AppData\Local\Microsoft\Windows\Temporary Internet Files\Content.IE5\4VVRR2VW\post-it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57930">
            <a:off x="4257245" y="1534484"/>
            <a:ext cx="3581591" cy="3460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Risiko und Risikomanagement</a:t>
            </a:r>
            <a:endParaRPr lang="de-AT" dirty="0"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>
          <a:xfrm>
            <a:off x="590872" y="5157192"/>
            <a:ext cx="8229600" cy="648072"/>
          </a:xfrm>
          <a:extLst/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de-AT" sz="2400" b="1" dirty="0" smtClean="0"/>
              <a:t>Aber primär geht es darum, Schäden zu vermeiden!</a:t>
            </a:r>
            <a:endParaRPr lang="de-AT" sz="2400" b="1" dirty="0" smtClean="0"/>
          </a:p>
          <a:p>
            <a:pPr marL="0" indent="0">
              <a:buFontTx/>
              <a:buNone/>
              <a:defRPr/>
            </a:pPr>
            <a:endParaRPr lang="de-AT" sz="2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0" indent="0">
              <a:buFontTx/>
              <a:buNone/>
              <a:defRPr/>
            </a:pPr>
            <a:endParaRPr lang="de-AT" sz="2400" dirty="0" smtClean="0"/>
          </a:p>
          <a:p>
            <a:pPr marL="0" indent="0">
              <a:buFontTx/>
              <a:buNone/>
              <a:defRPr/>
            </a:pPr>
            <a:endParaRPr lang="de-AT" sz="2400" dirty="0"/>
          </a:p>
        </p:txBody>
      </p:sp>
      <p:sp>
        <p:nvSpPr>
          <p:cNvPr id="8" name="Textfeld 7"/>
          <p:cNvSpPr txBox="1"/>
          <p:nvPr/>
        </p:nvSpPr>
        <p:spPr>
          <a:xfrm rot="21092711">
            <a:off x="4799647" y="2670532"/>
            <a:ext cx="25141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 sz="1400">
                <a:solidFill>
                  <a:schemeClr val="accent6"/>
                </a:solidFill>
                <a:latin typeface="Comic Sans MS" panose="030F0702030302020204" pitchFamily="66" charset="0"/>
              </a:defRPr>
            </a:lvl1pPr>
          </a:lstStyle>
          <a:p>
            <a:r>
              <a:rPr lang="de-AT" sz="1600" dirty="0" smtClean="0"/>
              <a:t>Es gibt </a:t>
            </a:r>
            <a:r>
              <a:rPr lang="de-AT" sz="1600" b="1" dirty="0" smtClean="0"/>
              <a:t>versicherbare</a:t>
            </a:r>
            <a:r>
              <a:rPr lang="de-AT" sz="1600" dirty="0" smtClean="0"/>
              <a:t> und </a:t>
            </a:r>
            <a:r>
              <a:rPr lang="de-AT" sz="1600" b="1" u="sng" dirty="0" smtClean="0"/>
              <a:t>nicht</a:t>
            </a:r>
            <a:r>
              <a:rPr lang="de-AT" sz="1600" b="1" dirty="0" smtClean="0"/>
              <a:t> versicherbare </a:t>
            </a:r>
            <a:r>
              <a:rPr lang="de-AT" sz="1600" dirty="0" smtClean="0"/>
              <a:t>Risiken!</a:t>
            </a:r>
            <a:br>
              <a:rPr lang="de-AT" sz="1600" dirty="0" smtClean="0"/>
            </a:br>
            <a:r>
              <a:rPr lang="de-AT" sz="1600" dirty="0" smtClean="0"/>
              <a:t>Versicherungen sind Teil des Risikomanagements</a:t>
            </a:r>
            <a:endParaRPr lang="de-AT" sz="1600" dirty="0"/>
          </a:p>
        </p:txBody>
      </p:sp>
      <p:sp>
        <p:nvSpPr>
          <p:cNvPr id="3" name="Textfeld 2"/>
          <p:cNvSpPr txBox="1"/>
          <p:nvPr/>
        </p:nvSpPr>
        <p:spPr>
          <a:xfrm>
            <a:off x="467544" y="1412776"/>
            <a:ext cx="52537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600" b="1" dirty="0" smtClean="0"/>
              <a:t>Mut steht am Anfang des Handelns, Glück am Ende.</a:t>
            </a:r>
            <a:br>
              <a:rPr lang="de-AT" sz="1600" b="1" dirty="0" smtClean="0"/>
            </a:br>
            <a:r>
              <a:rPr lang="de-AT" sz="1600" dirty="0" smtClean="0"/>
              <a:t>(</a:t>
            </a:r>
            <a:r>
              <a:rPr lang="de-AT" sz="1600" dirty="0" err="1" smtClean="0"/>
              <a:t>Demokrit</a:t>
            </a:r>
            <a:r>
              <a:rPr lang="de-AT" sz="1600" dirty="0" smtClean="0"/>
              <a:t>)</a:t>
            </a:r>
            <a:r>
              <a:rPr lang="de-AT" sz="1600" dirty="0"/>
              <a:t/>
            </a:r>
            <a:br>
              <a:rPr lang="de-AT" sz="1600" dirty="0"/>
            </a:br>
            <a:endParaRPr lang="de-AT" sz="1600" dirty="0"/>
          </a:p>
        </p:txBody>
      </p:sp>
      <p:sp>
        <p:nvSpPr>
          <p:cNvPr id="4" name="Textfeld 3"/>
          <p:cNvSpPr txBox="1"/>
          <p:nvPr/>
        </p:nvSpPr>
        <p:spPr>
          <a:xfrm>
            <a:off x="1619672" y="2348880"/>
            <a:ext cx="1313180" cy="2308324"/>
          </a:xfrm>
          <a:prstGeom prst="rect">
            <a:avLst/>
          </a:prstGeom>
          <a:pattFill prst="pct25">
            <a:fgClr>
              <a:srgbClr val="FF0000"/>
            </a:fgClr>
            <a:bgClr>
              <a:schemeClr val="bg1"/>
            </a:bgClr>
          </a:pattFill>
        </p:spPr>
        <p:txBody>
          <a:bodyPr wrap="none" rtlCol="0">
            <a:spAutoFit/>
          </a:bodyPr>
          <a:lstStyle/>
          <a:p>
            <a:pPr algn="ctr"/>
            <a:r>
              <a:rPr lang="de-AT" sz="1800" b="1" dirty="0" smtClean="0"/>
              <a:t>Risiken</a:t>
            </a:r>
          </a:p>
          <a:p>
            <a:pPr algn="ctr"/>
            <a:endParaRPr lang="de-AT" sz="1800" b="1" dirty="0" smtClean="0"/>
          </a:p>
          <a:p>
            <a:pPr algn="ctr"/>
            <a:r>
              <a:rPr lang="de-AT" sz="1800" dirty="0"/>
              <a:t>e</a:t>
            </a:r>
            <a:r>
              <a:rPr lang="de-AT" sz="1800" dirty="0" smtClean="0"/>
              <a:t>rkennen</a:t>
            </a:r>
          </a:p>
          <a:p>
            <a:pPr algn="ctr"/>
            <a:r>
              <a:rPr lang="de-AT" sz="1800" dirty="0"/>
              <a:t>b</a:t>
            </a:r>
            <a:r>
              <a:rPr lang="de-AT" sz="1800" dirty="0" smtClean="0"/>
              <a:t>ewerten</a:t>
            </a:r>
          </a:p>
          <a:p>
            <a:pPr algn="ctr"/>
            <a:r>
              <a:rPr lang="de-AT" sz="1800" dirty="0"/>
              <a:t>v</a:t>
            </a:r>
            <a:r>
              <a:rPr lang="de-AT" sz="1800" dirty="0" smtClean="0"/>
              <a:t>erhindern</a:t>
            </a:r>
          </a:p>
          <a:p>
            <a:pPr algn="ctr"/>
            <a:r>
              <a:rPr lang="de-AT" sz="1800" dirty="0"/>
              <a:t>m</a:t>
            </a:r>
            <a:r>
              <a:rPr lang="de-AT" sz="1800" dirty="0" smtClean="0"/>
              <a:t>inimieren</a:t>
            </a:r>
          </a:p>
          <a:p>
            <a:pPr algn="ctr"/>
            <a:r>
              <a:rPr lang="de-AT" sz="1800" dirty="0" smtClean="0"/>
              <a:t>auslagern</a:t>
            </a:r>
          </a:p>
          <a:p>
            <a:pPr algn="ctr"/>
            <a:r>
              <a:rPr lang="de-AT" sz="1800" dirty="0" smtClean="0"/>
              <a:t>finanzieren</a:t>
            </a:r>
            <a:endParaRPr lang="de-AT" sz="1800" dirty="0"/>
          </a:p>
        </p:txBody>
      </p:sp>
    </p:spTree>
    <p:extLst>
      <p:ext uri="{BB962C8B-B14F-4D97-AF65-F5344CB8AC3E}">
        <p14:creationId xmlns:p14="http://schemas.microsoft.com/office/powerpoint/2010/main" val="3271107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8" grpId="0"/>
      <p:bldP spid="3" grpId="0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Risikomanagement</a:t>
            </a:r>
            <a:endParaRPr lang="de-AT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132856"/>
            <a:ext cx="5616624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899592" y="1628800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800" dirty="0" smtClean="0"/>
              <a:t>Risikomanagement ist ein laufender, immer wiederkehrender Prozess!</a:t>
            </a:r>
            <a:endParaRPr lang="de-AT" sz="1800" dirty="0"/>
          </a:p>
        </p:txBody>
      </p:sp>
    </p:spTree>
    <p:extLst>
      <p:ext uri="{BB962C8B-B14F-4D97-AF65-F5344CB8AC3E}">
        <p14:creationId xmlns:p14="http://schemas.microsoft.com/office/powerpoint/2010/main" val="1829130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Risikomanagement</a:t>
            </a:r>
            <a:endParaRPr lang="de-AT" dirty="0"/>
          </a:p>
        </p:txBody>
      </p:sp>
      <p:pic>
        <p:nvPicPr>
          <p:cNvPr id="1026" name="Picture 2" descr="C:\Users\Robert\AppData\Local\Microsoft\Windows\Temporary Internet Files\Content.IE5\4VVRR2VW\5428906376_df8a8af00e_z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5728" y="2996952"/>
            <a:ext cx="2438400" cy="1626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Ellipse 5"/>
          <p:cNvSpPr/>
          <p:nvPr/>
        </p:nvSpPr>
        <p:spPr>
          <a:xfrm>
            <a:off x="323528" y="2831232"/>
            <a:ext cx="2736304" cy="196592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1400" dirty="0" smtClean="0"/>
              <a:t>Haftpflicht-</a:t>
            </a:r>
          </a:p>
          <a:p>
            <a:pPr algn="ctr"/>
            <a:r>
              <a:rPr lang="de-AT" sz="1400" dirty="0" err="1" smtClean="0"/>
              <a:t>versicherungen</a:t>
            </a:r>
            <a:endParaRPr lang="de-AT" sz="1400" dirty="0"/>
          </a:p>
        </p:txBody>
      </p:sp>
      <p:sp>
        <p:nvSpPr>
          <p:cNvPr id="9" name="Ellipse 8"/>
          <p:cNvSpPr/>
          <p:nvPr/>
        </p:nvSpPr>
        <p:spPr>
          <a:xfrm>
            <a:off x="3131840" y="1340768"/>
            <a:ext cx="2736304" cy="149046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 sz="1400" dirty="0" smtClean="0"/>
          </a:p>
          <a:p>
            <a:pPr algn="ctr"/>
            <a:r>
              <a:rPr lang="de-AT" sz="1400" dirty="0" smtClean="0"/>
              <a:t>Schutz von Besitz (Gemeindeeigentum)</a:t>
            </a:r>
          </a:p>
          <a:p>
            <a:pPr algn="ctr"/>
            <a:endParaRPr lang="de-AT" dirty="0"/>
          </a:p>
        </p:txBody>
      </p:sp>
      <p:sp>
        <p:nvSpPr>
          <p:cNvPr id="10" name="Ellipse 9"/>
          <p:cNvSpPr/>
          <p:nvPr/>
        </p:nvSpPr>
        <p:spPr>
          <a:xfrm>
            <a:off x="5940152" y="2759224"/>
            <a:ext cx="2736304" cy="196592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 sz="1400" dirty="0" smtClean="0"/>
          </a:p>
          <a:p>
            <a:pPr algn="ctr"/>
            <a:r>
              <a:rPr lang="de-AT" sz="1400" dirty="0" smtClean="0"/>
              <a:t>Rechtsschutz</a:t>
            </a:r>
          </a:p>
          <a:p>
            <a:pPr algn="ctr"/>
            <a:endParaRPr lang="de-AT" dirty="0"/>
          </a:p>
        </p:txBody>
      </p:sp>
      <p:sp>
        <p:nvSpPr>
          <p:cNvPr id="12" name="Ellipse 11"/>
          <p:cNvSpPr/>
          <p:nvPr/>
        </p:nvSpPr>
        <p:spPr>
          <a:xfrm>
            <a:off x="3030239" y="4797152"/>
            <a:ext cx="2736304" cy="149046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 sz="1400" dirty="0" smtClean="0"/>
          </a:p>
          <a:p>
            <a:pPr algn="ctr"/>
            <a:r>
              <a:rPr lang="de-AT" sz="1400" dirty="0" smtClean="0"/>
              <a:t>Unterbrechungs-</a:t>
            </a:r>
            <a:br>
              <a:rPr lang="de-AT" sz="1400" dirty="0" smtClean="0"/>
            </a:br>
            <a:r>
              <a:rPr lang="de-AT" sz="1400" dirty="0" err="1" smtClean="0"/>
              <a:t>schäden</a:t>
            </a:r>
            <a:endParaRPr lang="de-AT" sz="1400" dirty="0" smtClean="0"/>
          </a:p>
          <a:p>
            <a:pPr algn="ctr"/>
            <a:endParaRPr lang="de-AT" dirty="0"/>
          </a:p>
        </p:txBody>
      </p:sp>
      <p:cxnSp>
        <p:nvCxnSpPr>
          <p:cNvPr id="5" name="Gerade Verbindung 4"/>
          <p:cNvCxnSpPr/>
          <p:nvPr/>
        </p:nvCxnSpPr>
        <p:spPr>
          <a:xfrm>
            <a:off x="3483991" y="1340768"/>
            <a:ext cx="2024113" cy="1418456"/>
          </a:xfrm>
          <a:prstGeom prst="line">
            <a:avLst/>
          </a:prstGeom>
          <a:ln w="47625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 rot="6600000">
            <a:off x="3386336" y="1340766"/>
            <a:ext cx="2024113" cy="1418456"/>
          </a:xfrm>
          <a:prstGeom prst="line">
            <a:avLst/>
          </a:prstGeom>
          <a:ln w="47625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/>
        </p:nvCxnSpPr>
        <p:spPr>
          <a:xfrm rot="6600000">
            <a:off x="3348407" y="4833156"/>
            <a:ext cx="2024113" cy="1418456"/>
          </a:xfrm>
          <a:prstGeom prst="line">
            <a:avLst/>
          </a:prstGeom>
          <a:ln w="47625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/>
          <p:cNvCxnSpPr/>
          <p:nvPr/>
        </p:nvCxnSpPr>
        <p:spPr>
          <a:xfrm>
            <a:off x="3452426" y="4869160"/>
            <a:ext cx="2024113" cy="1418456"/>
          </a:xfrm>
          <a:prstGeom prst="line">
            <a:avLst/>
          </a:prstGeom>
          <a:ln w="47625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2434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Robert\AppData\Local\Microsoft\Windows\Temporary Internet Files\Content.IE5\4VVRR2VW\post-it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57930">
            <a:off x="5972792" y="1381832"/>
            <a:ext cx="3033078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Robert\AppData\Local\Microsoft\Windows\Temporary Internet Files\Content.IE5\4VVRR2VW\post-it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57930">
            <a:off x="3522505" y="3891992"/>
            <a:ext cx="3033078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800" dirty="0" smtClean="0"/>
              <a:t>Versicherungen </a:t>
            </a:r>
            <a:r>
              <a:rPr lang="de-AT" sz="2800" dirty="0" smtClean="0"/>
              <a:t>für Rechtsansprüche</a:t>
            </a:r>
            <a:endParaRPr lang="de-AT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676561"/>
            <a:ext cx="8229600" cy="4127500"/>
          </a:xfrm>
        </p:spPr>
        <p:txBody>
          <a:bodyPr/>
          <a:lstStyle/>
          <a:p>
            <a:pPr marL="0" indent="0">
              <a:buNone/>
            </a:pPr>
            <a:r>
              <a:rPr lang="de-AT" sz="2400" b="1" dirty="0" smtClean="0"/>
              <a:t>Haftpflichtversicherung:</a:t>
            </a:r>
            <a:r>
              <a:rPr lang="de-AT" sz="2000" dirty="0" smtClean="0"/>
              <a:t/>
            </a:r>
            <a:br>
              <a:rPr lang="de-AT" sz="2000" dirty="0" smtClean="0"/>
            </a:br>
            <a:r>
              <a:rPr lang="de-AT" sz="2000" dirty="0" smtClean="0"/>
              <a:t>deckt Schadenersatzverpflichtungen </a:t>
            </a:r>
            <a:r>
              <a:rPr lang="de-AT" sz="2000" dirty="0" err="1" smtClean="0"/>
              <a:t>ggü</a:t>
            </a:r>
            <a:r>
              <a:rPr lang="de-AT" sz="2000" dirty="0" smtClean="0"/>
              <a:t>. Dritten wegen</a:t>
            </a:r>
          </a:p>
          <a:p>
            <a:pPr lvl="1"/>
            <a:r>
              <a:rPr lang="de-AT" sz="1600" dirty="0" smtClean="0"/>
              <a:t>privatrechtlicher Ansprüche</a:t>
            </a:r>
          </a:p>
          <a:p>
            <a:pPr lvl="1"/>
            <a:r>
              <a:rPr lang="de-AT" sz="1600" dirty="0" smtClean="0"/>
              <a:t>Amtshaftung</a:t>
            </a:r>
          </a:p>
          <a:p>
            <a:pPr lvl="1"/>
            <a:r>
              <a:rPr lang="de-AT" sz="1600" dirty="0" smtClean="0"/>
              <a:t>Organhaftung</a:t>
            </a:r>
          </a:p>
          <a:p>
            <a:pPr lvl="1"/>
            <a:r>
              <a:rPr lang="de-AT" sz="1600" dirty="0" smtClean="0"/>
              <a:t>Managerhaftung (D&amp;O)</a:t>
            </a:r>
            <a:br>
              <a:rPr lang="de-AT" sz="1600" dirty="0" smtClean="0"/>
            </a:br>
            <a:endParaRPr lang="de-AT" sz="1600" dirty="0" smtClean="0"/>
          </a:p>
          <a:p>
            <a:pPr marL="0" indent="0">
              <a:buNone/>
            </a:pPr>
            <a:r>
              <a:rPr lang="de-AT" sz="2400" b="1" dirty="0" smtClean="0"/>
              <a:t>Rechtsschutzversicherung</a:t>
            </a:r>
            <a:endParaRPr lang="de-AT" dirty="0"/>
          </a:p>
          <a:p>
            <a:pPr marL="0" indent="0">
              <a:buNone/>
            </a:pPr>
            <a:r>
              <a:rPr lang="de-AT" sz="2000" dirty="0"/>
              <a:t>d</a:t>
            </a:r>
            <a:r>
              <a:rPr lang="de-AT" sz="2000" dirty="0" smtClean="0"/>
              <a:t>eckt Kosten für </a:t>
            </a:r>
          </a:p>
          <a:p>
            <a:pPr lvl="1"/>
            <a:r>
              <a:rPr lang="de-AT" sz="1600" dirty="0" smtClean="0"/>
              <a:t>Strafverteidigung</a:t>
            </a:r>
          </a:p>
          <a:p>
            <a:pPr lvl="1"/>
            <a:r>
              <a:rPr lang="de-AT" sz="1600" dirty="0" smtClean="0"/>
              <a:t>Geltendmachung von eigenen </a:t>
            </a:r>
            <a:br>
              <a:rPr lang="de-AT" sz="1600" dirty="0" smtClean="0"/>
            </a:br>
            <a:r>
              <a:rPr lang="de-AT" sz="1600" dirty="0" smtClean="0"/>
              <a:t>Schadenersatzansprüchen</a:t>
            </a:r>
          </a:p>
          <a:p>
            <a:pPr lvl="1"/>
            <a:r>
              <a:rPr lang="de-AT" sz="1600" dirty="0" smtClean="0"/>
              <a:t>Streitigkeiten aus Verträgen etc. </a:t>
            </a:r>
          </a:p>
        </p:txBody>
      </p:sp>
      <p:sp>
        <p:nvSpPr>
          <p:cNvPr id="9" name="Textfeld 8"/>
          <p:cNvSpPr txBox="1"/>
          <p:nvPr/>
        </p:nvSpPr>
        <p:spPr>
          <a:xfrm rot="21092711">
            <a:off x="6535070" y="2273553"/>
            <a:ext cx="20162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 sz="1400">
                <a:solidFill>
                  <a:schemeClr val="accent6"/>
                </a:solidFill>
                <a:latin typeface="Comic Sans MS" panose="030F0702030302020204" pitchFamily="66" charset="0"/>
              </a:defRPr>
            </a:lvl1pPr>
          </a:lstStyle>
          <a:p>
            <a:r>
              <a:rPr lang="de-AT" b="1" dirty="0" smtClean="0"/>
              <a:t>Ersatz</a:t>
            </a:r>
            <a:r>
              <a:rPr lang="de-AT" dirty="0" smtClean="0"/>
              <a:t> gerechtfertigter Ansprüche und </a:t>
            </a:r>
            <a:r>
              <a:rPr lang="de-AT" b="1" dirty="0" smtClean="0"/>
              <a:t>Abwehr</a:t>
            </a:r>
            <a:r>
              <a:rPr lang="de-AT" dirty="0" smtClean="0"/>
              <a:t> ungerechtfertigter Ansprüche</a:t>
            </a:r>
            <a:endParaRPr lang="de-AT" dirty="0"/>
          </a:p>
        </p:txBody>
      </p:sp>
      <p:sp>
        <p:nvSpPr>
          <p:cNvPr id="10" name="Textfeld 9"/>
          <p:cNvSpPr txBox="1"/>
          <p:nvPr/>
        </p:nvSpPr>
        <p:spPr>
          <a:xfrm rot="21092711">
            <a:off x="4055121" y="4852135"/>
            <a:ext cx="20162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 sz="1400">
                <a:solidFill>
                  <a:schemeClr val="accent6"/>
                </a:solidFill>
                <a:latin typeface="Comic Sans MS" panose="030F0702030302020204" pitchFamily="66" charset="0"/>
              </a:defRPr>
            </a:lvl1pPr>
          </a:lstStyle>
          <a:p>
            <a:r>
              <a:rPr lang="de-AT" dirty="0" smtClean="0"/>
              <a:t>Versichert sind ausschließlich </a:t>
            </a:r>
            <a:r>
              <a:rPr lang="de-AT" b="1" dirty="0" smtClean="0"/>
              <a:t>Kosten</a:t>
            </a:r>
            <a:r>
              <a:rPr lang="de-AT" dirty="0" smtClean="0"/>
              <a:t>, Strafen sind nicht versicherbar!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121754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800" dirty="0" smtClean="0"/>
              <a:t>Versicherungen für Rechtsansprüche</a:t>
            </a:r>
            <a:endParaRPr lang="de-AT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1676561"/>
            <a:ext cx="8064896" cy="2616535"/>
          </a:xfrm>
        </p:spPr>
        <p:txBody>
          <a:bodyPr/>
          <a:lstStyle/>
          <a:p>
            <a:pPr marL="0" indent="0" algn="ctr">
              <a:buNone/>
            </a:pPr>
            <a:r>
              <a:rPr lang="de-AT" sz="3600" b="1" dirty="0" smtClean="0">
                <a:solidFill>
                  <a:srgbClr val="FF0000"/>
                </a:solidFill>
              </a:rPr>
              <a:t>Es geht nicht darum, </a:t>
            </a:r>
            <a:br>
              <a:rPr lang="de-AT" sz="3600" b="1" dirty="0" smtClean="0">
                <a:solidFill>
                  <a:srgbClr val="FF0000"/>
                </a:solidFill>
              </a:rPr>
            </a:br>
            <a:r>
              <a:rPr lang="de-AT" sz="3600" b="1" dirty="0" smtClean="0">
                <a:solidFill>
                  <a:srgbClr val="FF0000"/>
                </a:solidFill>
              </a:rPr>
              <a:t>was man getan hat, sondern darum, was einem unterstellt wird, </a:t>
            </a:r>
            <a:br>
              <a:rPr lang="de-AT" sz="3600" b="1" dirty="0" smtClean="0">
                <a:solidFill>
                  <a:srgbClr val="FF0000"/>
                </a:solidFill>
              </a:rPr>
            </a:br>
            <a:r>
              <a:rPr lang="de-AT" sz="3600" b="1" dirty="0" smtClean="0">
                <a:solidFill>
                  <a:srgbClr val="FF0000"/>
                </a:solidFill>
              </a:rPr>
              <a:t>das man getan haben soll. </a:t>
            </a:r>
            <a:endParaRPr lang="de-AT" sz="3600" b="1" dirty="0" smtClean="0">
              <a:solidFill>
                <a:srgbClr val="FF0000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611560" y="4293096"/>
            <a:ext cx="80648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3600" dirty="0" smtClean="0"/>
              <a:t>Die </a:t>
            </a:r>
            <a:r>
              <a:rPr lang="de-AT" sz="3600" b="1" dirty="0" smtClean="0"/>
              <a:t>Abwehrdeckung </a:t>
            </a:r>
            <a:r>
              <a:rPr lang="de-AT" sz="3600" dirty="0" smtClean="0"/>
              <a:t>ist</a:t>
            </a:r>
            <a:br>
              <a:rPr lang="de-AT" sz="3600" dirty="0" smtClean="0"/>
            </a:br>
            <a:r>
              <a:rPr lang="de-AT" sz="3600" dirty="0" smtClean="0"/>
              <a:t>ein wesentlicher Aspekt beim Versicherungsschutz! </a:t>
            </a:r>
            <a:endParaRPr lang="de-AT" sz="3600" dirty="0"/>
          </a:p>
        </p:txBody>
      </p:sp>
    </p:spTree>
    <p:extLst>
      <p:ext uri="{BB962C8B-B14F-4D97-AF65-F5344CB8AC3E}">
        <p14:creationId xmlns:p14="http://schemas.microsoft.com/office/powerpoint/2010/main" val="2062593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Robert\AppData\Local\Microsoft\Windows\Temporary Internet Files\Content.IE5\4VVRR2VW\post-it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57930">
            <a:off x="5859402" y="1874667"/>
            <a:ext cx="3033078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3200" dirty="0" smtClean="0"/>
              <a:t>Haftpflichtversicherung für die Gemeinde</a:t>
            </a:r>
            <a:endParaRPr lang="de-AT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127500"/>
          </a:xfrm>
        </p:spPr>
        <p:txBody>
          <a:bodyPr/>
          <a:lstStyle/>
          <a:p>
            <a:pPr marL="0" indent="0">
              <a:buNone/>
            </a:pPr>
            <a:r>
              <a:rPr lang="de-AT" sz="2400" b="1" dirty="0"/>
              <a:t>m</a:t>
            </a:r>
            <a:r>
              <a:rPr lang="de-AT" sz="2400" b="1" dirty="0" smtClean="0"/>
              <a:t>ögliche Prämienberechnungsbasis </a:t>
            </a:r>
            <a:br>
              <a:rPr lang="de-AT" sz="2400" b="1" dirty="0" smtClean="0"/>
            </a:br>
            <a:r>
              <a:rPr lang="de-AT" sz="1600" b="1" dirty="0" smtClean="0"/>
              <a:t>(es existieren unterschiedliche Modelle – exemplarische Aufzählung)</a:t>
            </a:r>
          </a:p>
          <a:p>
            <a:pPr lvl="1"/>
            <a:r>
              <a:rPr lang="de-AT" sz="1800" dirty="0" smtClean="0"/>
              <a:t>Einwohner</a:t>
            </a:r>
          </a:p>
          <a:p>
            <a:pPr lvl="1"/>
            <a:r>
              <a:rPr lang="de-AT" sz="1800" dirty="0" smtClean="0"/>
              <a:t>Umfang Haus- und Grundbesitz, Straßennetz</a:t>
            </a:r>
          </a:p>
          <a:p>
            <a:pPr lvl="1"/>
            <a:r>
              <a:rPr lang="de-AT" sz="1800" dirty="0" smtClean="0"/>
              <a:t>Bauhöfe, Kläranlagen etc. </a:t>
            </a:r>
          </a:p>
          <a:p>
            <a:pPr lvl="1"/>
            <a:r>
              <a:rPr lang="de-AT" sz="1800" dirty="0" smtClean="0"/>
              <a:t>Elektrizitäts-, Gas- und </a:t>
            </a:r>
            <a:r>
              <a:rPr lang="de-AT" sz="1800" dirty="0" err="1" smtClean="0"/>
              <a:t>Wasserver</a:t>
            </a:r>
            <a:r>
              <a:rPr lang="de-AT" sz="1800" dirty="0" smtClean="0"/>
              <a:t>- und Entsorgung</a:t>
            </a:r>
          </a:p>
          <a:p>
            <a:pPr lvl="1"/>
            <a:r>
              <a:rPr lang="de-AT" sz="1800" dirty="0" smtClean="0"/>
              <a:t>Umweltstörung</a:t>
            </a:r>
          </a:p>
          <a:p>
            <a:pPr lvl="1"/>
            <a:r>
              <a:rPr lang="de-AT" sz="1800" dirty="0" smtClean="0"/>
              <a:t>etc.</a:t>
            </a:r>
          </a:p>
          <a:p>
            <a:pPr marL="360362" lvl="1" indent="0">
              <a:buNone/>
            </a:pPr>
            <a:endParaRPr lang="de-AT" sz="1800" dirty="0" smtClean="0"/>
          </a:p>
          <a:p>
            <a:pPr marL="0" indent="-1588">
              <a:buNone/>
            </a:pPr>
            <a:r>
              <a:rPr lang="de-AT" sz="1800" b="1" dirty="0" smtClean="0"/>
              <a:t>Meist handelt es sich um eine Kombination </a:t>
            </a:r>
            <a:br>
              <a:rPr lang="de-AT" sz="1800" b="1" dirty="0" smtClean="0"/>
            </a:br>
            <a:r>
              <a:rPr lang="de-AT" sz="1800" b="1" dirty="0" smtClean="0"/>
              <a:t>aus mehreren Faktoren.</a:t>
            </a:r>
            <a:r>
              <a:rPr lang="de-AT" sz="2400" dirty="0" smtClean="0"/>
              <a:t/>
            </a:r>
            <a:br>
              <a:rPr lang="de-AT" sz="2400" dirty="0" smtClean="0"/>
            </a:br>
            <a:endParaRPr lang="de-AT" dirty="0"/>
          </a:p>
        </p:txBody>
      </p:sp>
      <p:sp>
        <p:nvSpPr>
          <p:cNvPr id="5" name="Textfeld 4"/>
          <p:cNvSpPr txBox="1"/>
          <p:nvPr/>
        </p:nvSpPr>
        <p:spPr>
          <a:xfrm rot="21130200">
            <a:off x="6385135" y="2767796"/>
            <a:ext cx="20162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>
                <a:solidFill>
                  <a:schemeClr val="accent6"/>
                </a:solidFill>
                <a:latin typeface="Comic Sans MS" panose="030F0702030302020204" pitchFamily="66" charset="0"/>
              </a:rPr>
              <a:t>Die Quotierung (Prämie) hängt von den Tarifen und Annahmerichtlinien der Versicherungen ab. </a:t>
            </a:r>
            <a:endParaRPr lang="de-AT" sz="1400" dirty="0">
              <a:solidFill>
                <a:schemeClr val="accent6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84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Robert\AppData\Local\Microsoft\Windows\Temporary Internet Files\Content.IE5\4VVRR2VW\post-it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57930">
            <a:off x="3812552" y="3974121"/>
            <a:ext cx="3033078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Robert\AppData\Local\Microsoft\Windows\Temporary Internet Files\Content.IE5\4VVRR2VW\post-it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57930">
            <a:off x="5378571" y="1227915"/>
            <a:ext cx="3033078" cy="2848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800" dirty="0" smtClean="0"/>
              <a:t>Versicherte Schadenersatzansprüche</a:t>
            </a:r>
            <a:endParaRPr lang="de-AT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sz="2400" b="1" dirty="0" smtClean="0"/>
              <a:t>Privatwirtschaftsverwaltung</a:t>
            </a:r>
          </a:p>
          <a:p>
            <a:pPr lvl="1"/>
            <a:r>
              <a:rPr lang="de-AT" sz="2000" dirty="0" smtClean="0"/>
              <a:t>Deckung privatrechtlicher </a:t>
            </a:r>
            <a:r>
              <a:rPr lang="de-AT" sz="2000" dirty="0"/>
              <a:t>Ansprüche </a:t>
            </a:r>
          </a:p>
          <a:p>
            <a:pPr marL="0" indent="0">
              <a:buNone/>
            </a:pPr>
            <a:r>
              <a:rPr lang="de-AT" sz="2800" dirty="0" smtClean="0"/>
              <a:t/>
            </a:r>
            <a:br>
              <a:rPr lang="de-AT" sz="2800" dirty="0" smtClean="0"/>
            </a:br>
            <a:r>
              <a:rPr lang="de-AT" sz="2800" dirty="0" smtClean="0"/>
              <a:t/>
            </a:r>
            <a:br>
              <a:rPr lang="de-AT" sz="2800" dirty="0" smtClean="0"/>
            </a:br>
            <a:r>
              <a:rPr lang="de-AT" sz="2400" b="1" dirty="0" smtClean="0"/>
              <a:t>Hoheitsverwaltung</a:t>
            </a:r>
          </a:p>
          <a:p>
            <a:pPr lvl="1"/>
            <a:r>
              <a:rPr lang="de-AT" sz="2000" dirty="0" smtClean="0"/>
              <a:t>Amtshaftpflicht nach Amtshaftungsgesetz</a:t>
            </a:r>
          </a:p>
          <a:p>
            <a:pPr lvl="1"/>
            <a:r>
              <a:rPr lang="de-AT" sz="2000" dirty="0" smtClean="0"/>
              <a:t>Organhaftpflicht</a:t>
            </a:r>
          </a:p>
          <a:p>
            <a:pPr marL="0" indent="0">
              <a:buNone/>
            </a:pPr>
            <a:endParaRPr lang="de-AT" dirty="0" smtClean="0"/>
          </a:p>
        </p:txBody>
      </p:sp>
      <p:sp>
        <p:nvSpPr>
          <p:cNvPr id="6" name="Textfeld 5"/>
          <p:cNvSpPr txBox="1"/>
          <p:nvPr/>
        </p:nvSpPr>
        <p:spPr>
          <a:xfrm rot="21092711">
            <a:off x="5886998" y="1975316"/>
            <a:ext cx="20162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 sz="1400">
                <a:solidFill>
                  <a:schemeClr val="accent6"/>
                </a:solidFill>
                <a:latin typeface="Comic Sans MS" panose="030F0702030302020204" pitchFamily="66" charset="0"/>
              </a:defRPr>
            </a:lvl1pPr>
          </a:lstStyle>
          <a:p>
            <a:r>
              <a:rPr lang="de-AT" dirty="0"/>
              <a:t>Anspruch eines Dritten wg. mangelhafter Straßenerhaltung </a:t>
            </a:r>
            <a:r>
              <a:rPr lang="de-AT" dirty="0" smtClean="0"/>
              <a:t/>
            </a:r>
            <a:br>
              <a:rPr lang="de-AT" dirty="0" smtClean="0"/>
            </a:br>
            <a:r>
              <a:rPr lang="de-AT" dirty="0" smtClean="0"/>
              <a:t>(</a:t>
            </a:r>
            <a:r>
              <a:rPr lang="de-AT" dirty="0"/>
              <a:t>z. B. </a:t>
            </a:r>
            <a:r>
              <a:rPr lang="de-AT" dirty="0" smtClean="0"/>
              <a:t>unzureichend gestreut)</a:t>
            </a:r>
            <a:endParaRPr lang="de-AT" dirty="0"/>
          </a:p>
        </p:txBody>
      </p:sp>
      <p:sp>
        <p:nvSpPr>
          <p:cNvPr id="9" name="Textfeld 8"/>
          <p:cNvSpPr txBox="1"/>
          <p:nvPr/>
        </p:nvSpPr>
        <p:spPr>
          <a:xfrm rot="21092711">
            <a:off x="4318660" y="4758119"/>
            <a:ext cx="201622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 sz="1400">
                <a:solidFill>
                  <a:schemeClr val="accent6"/>
                </a:solidFill>
                <a:latin typeface="Comic Sans MS" panose="030F0702030302020204" pitchFamily="66" charset="0"/>
              </a:defRPr>
            </a:lvl1pPr>
          </a:lstStyle>
          <a:p>
            <a:r>
              <a:rPr lang="de-AT" dirty="0" smtClean="0"/>
              <a:t>Mangelhafter Baubescheid führt zu Wertminderung des Gebäudes. Es folgt ein Regressanspruch des Rechtsträgers </a:t>
            </a:r>
            <a:r>
              <a:rPr lang="de-AT" dirty="0" err="1" smtClean="0"/>
              <a:t>gg</a:t>
            </a:r>
            <a:r>
              <a:rPr lang="de-AT" dirty="0" smtClean="0"/>
              <a:t>. das Gemeindeorgan.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974806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theme/theme1.xml><?xml version="1.0" encoding="utf-8"?>
<a:theme xmlns:a="http://schemas.openxmlformats.org/drawingml/2006/main" name="Präsentation aktuell">
  <a:themeElements>
    <a:clrScheme name="SVD Präsentatio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ECF4"/>
      </a:accent1>
      <a:accent2>
        <a:srgbClr val="FF0000"/>
      </a:accent2>
      <a:accent3>
        <a:srgbClr val="FFFFFF"/>
      </a:accent3>
      <a:accent4>
        <a:srgbClr val="000000"/>
      </a:accent4>
      <a:accent5>
        <a:srgbClr val="E2F4F8"/>
      </a:accent5>
      <a:accent6>
        <a:srgbClr val="E70000"/>
      </a:accent6>
      <a:hlink>
        <a:srgbClr val="083676"/>
      </a:hlink>
      <a:folHlink>
        <a:srgbClr val="99D9E8"/>
      </a:folHlink>
    </a:clrScheme>
    <a:fontScheme name="SVD Prä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VD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VD Prä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VD Prä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VD Prä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VD Prä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VD Prä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VD Prä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VD Prä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VD Prä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VD Prä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VD Prä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VD Prä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VD Prä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4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E2F4F8"/>
        </a:accent5>
        <a:accent6>
          <a:srgbClr val="E70000"/>
        </a:accent6>
        <a:hlink>
          <a:srgbClr val="083676"/>
        </a:hlink>
        <a:folHlink>
          <a:srgbClr val="99D9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räsentation aktuell">
  <a:themeElements>
    <a:clrScheme name="SVD Präsentatio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ECF4"/>
      </a:accent1>
      <a:accent2>
        <a:srgbClr val="FF0000"/>
      </a:accent2>
      <a:accent3>
        <a:srgbClr val="FFFFFF"/>
      </a:accent3>
      <a:accent4>
        <a:srgbClr val="000000"/>
      </a:accent4>
      <a:accent5>
        <a:srgbClr val="E2F4F8"/>
      </a:accent5>
      <a:accent6>
        <a:srgbClr val="E70000"/>
      </a:accent6>
      <a:hlink>
        <a:srgbClr val="083676"/>
      </a:hlink>
      <a:folHlink>
        <a:srgbClr val="99D9E8"/>
      </a:folHlink>
    </a:clrScheme>
    <a:fontScheme name="SVD Prä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VD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VD Prä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VD Prä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VD Prä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VD Prä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VD Prä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VD Prä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VD Prä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VD Prä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VD Prä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VD Prä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VD Prä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VD Prä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4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E2F4F8"/>
        </a:accent5>
        <a:accent6>
          <a:srgbClr val="E70000"/>
        </a:accent6>
        <a:hlink>
          <a:srgbClr val="083676"/>
        </a:hlink>
        <a:folHlink>
          <a:srgbClr val="99D9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Präsentation aktuell</Template>
  <TotalTime>0</TotalTime>
  <Words>729</Words>
  <Application>Microsoft Office PowerPoint</Application>
  <PresentationFormat>Bildschirmpräsentation (4:3)</PresentationFormat>
  <Paragraphs>232</Paragraphs>
  <Slides>27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27</vt:i4>
      </vt:variant>
    </vt:vector>
  </HeadingPairs>
  <TitlesOfParts>
    <vt:vector size="29" baseType="lpstr">
      <vt:lpstr>Präsentation aktuell</vt:lpstr>
      <vt:lpstr>1_Präsentation aktuell</vt:lpstr>
      <vt:lpstr>Haftungsrisiken minimieren</vt:lpstr>
      <vt:lpstr>Inhalt / Agenda</vt:lpstr>
      <vt:lpstr>Risiko und Risikomanagement</vt:lpstr>
      <vt:lpstr>Risikomanagement</vt:lpstr>
      <vt:lpstr>Risikomanagement</vt:lpstr>
      <vt:lpstr>Versicherungen für Rechtsansprüche</vt:lpstr>
      <vt:lpstr>Versicherungen für Rechtsansprüche</vt:lpstr>
      <vt:lpstr>Haftpflichtversicherung für die Gemeinde</vt:lpstr>
      <vt:lpstr>Versicherte Schadenersatzansprüche</vt:lpstr>
      <vt:lpstr>versichertes Risiko + Personen</vt:lpstr>
      <vt:lpstr>Was sollte versichert sein? (Tätigkeiten)</vt:lpstr>
      <vt:lpstr>Betriebe, welche üblicherweise eine eigene Versicherungslösung benötigen</vt:lpstr>
      <vt:lpstr>Exkurs: Absicherung von Vereinen</vt:lpstr>
      <vt:lpstr>Die Wahl der Versicherungssumme</vt:lpstr>
      <vt:lpstr>notwendige Deckungserweiterungen</vt:lpstr>
      <vt:lpstr>Amts- und Organhaftpflichtversicherung</vt:lpstr>
      <vt:lpstr>Amtshaftpflichtversicherung</vt:lpstr>
      <vt:lpstr>Amtshaftpflichtversicherung</vt:lpstr>
      <vt:lpstr>Organhaftpflichtversicherung</vt:lpstr>
      <vt:lpstr>Manager Haftpflichtversicherung (D&amp;O)</vt:lpstr>
      <vt:lpstr>D&amp;O Versicherung Beispiele</vt:lpstr>
      <vt:lpstr>Aufgaben der D&amp;O Versicherung</vt:lpstr>
      <vt:lpstr>Gründe für eine D&amp;O Versicherung</vt:lpstr>
      <vt:lpstr>D&amp;O Versicherung</vt:lpstr>
      <vt:lpstr>Strafrechtsschutzversicherung</vt:lpstr>
      <vt:lpstr>Strafrechtsschutzversicherung</vt:lpstr>
      <vt:lpstr>Exkurs: Auf Dienstreise mit dem Privat-PKW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Haftungsrisiken minimieren Versicherungen</dc:title>
  <dc:creator>Robert Zenz</dc:creator>
  <cp:lastModifiedBy>Robert Zenz</cp:lastModifiedBy>
  <cp:revision>75</cp:revision>
  <cp:lastPrinted>2015-02-09T16:36:06Z</cp:lastPrinted>
  <dcterms:created xsi:type="dcterms:W3CDTF">2015-02-09T16:14:10Z</dcterms:created>
  <dcterms:modified xsi:type="dcterms:W3CDTF">2015-04-23T09:59:52Z</dcterms:modified>
</cp:coreProperties>
</file>